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70" r:id="rId2"/>
    <p:sldId id="307" r:id="rId3"/>
    <p:sldId id="308" r:id="rId4"/>
    <p:sldId id="272" r:id="rId5"/>
    <p:sldId id="274" r:id="rId6"/>
    <p:sldId id="275" r:id="rId7"/>
    <p:sldId id="276" r:id="rId8"/>
    <p:sldId id="277" r:id="rId9"/>
    <p:sldId id="279" r:id="rId10"/>
    <p:sldId id="299" r:id="rId11"/>
    <p:sldId id="258" r:id="rId12"/>
    <p:sldId id="260" r:id="rId13"/>
    <p:sldId id="261" r:id="rId14"/>
    <p:sldId id="300" r:id="rId15"/>
    <p:sldId id="273" r:id="rId16"/>
    <p:sldId id="301" r:id="rId17"/>
    <p:sldId id="302" r:id="rId18"/>
    <p:sldId id="303" r:id="rId19"/>
    <p:sldId id="304" r:id="rId20"/>
    <p:sldId id="305" r:id="rId21"/>
    <p:sldId id="280" r:id="rId22"/>
    <p:sldId id="281" r:id="rId23"/>
    <p:sldId id="309" r:id="rId24"/>
    <p:sldId id="282" r:id="rId25"/>
    <p:sldId id="283" r:id="rId26"/>
    <p:sldId id="284" r:id="rId27"/>
    <p:sldId id="285" r:id="rId28"/>
    <p:sldId id="278" r:id="rId29"/>
    <p:sldId id="286" r:id="rId30"/>
    <p:sldId id="287" r:id="rId31"/>
    <p:sldId id="310" r:id="rId32"/>
    <p:sldId id="288" r:id="rId33"/>
    <p:sldId id="289" r:id="rId34"/>
    <p:sldId id="290" r:id="rId35"/>
    <p:sldId id="292" r:id="rId36"/>
    <p:sldId id="293" r:id="rId37"/>
    <p:sldId id="311" r:id="rId38"/>
    <p:sldId id="312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7"/>
    <p:restoredTop sz="93592"/>
  </p:normalViewPr>
  <p:slideViewPr>
    <p:cSldViewPr snapToGrid="0" snapToObjects="1">
      <p:cViewPr varScale="1">
        <p:scale>
          <a:sx n="115" d="100"/>
          <a:sy n="115" d="100"/>
        </p:scale>
        <p:origin x="13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7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0.emf"/><Relationship Id="rId3" Type="http://schemas.openxmlformats.org/officeDocument/2006/relationships/image" Target="../media/image14.png"/><Relationship Id="rId7" Type="http://schemas.openxmlformats.org/officeDocument/2006/relationships/image" Target="../media/image5.emf"/><Relationship Id="rId12" Type="http://schemas.openxmlformats.org/officeDocument/2006/relationships/image" Target="../media/image4.png"/><Relationship Id="rId2" Type="http://schemas.openxmlformats.org/officeDocument/2006/relationships/image" Target="../media/image13.png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3.png"/><Relationship Id="rId5" Type="http://schemas.openxmlformats.org/officeDocument/2006/relationships/image" Target="../media/image16.emf"/><Relationship Id="rId15" Type="http://schemas.openxmlformats.org/officeDocument/2006/relationships/image" Target="../media/image12.emf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7.emf"/><Relationship Id="rId1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3.wdp"/><Relationship Id="rId3" Type="http://schemas.openxmlformats.org/officeDocument/2006/relationships/image" Target="../media/image11.emf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12.emf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0.emf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emf"/><Relationship Id="rId7" Type="http://schemas.openxmlformats.org/officeDocument/2006/relationships/image" Target="../media/image12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emf"/><Relationship Id="rId7" Type="http://schemas.openxmlformats.org/officeDocument/2006/relationships/image" Target="../media/image32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33.png"/><Relationship Id="rId7" Type="http://schemas.openxmlformats.org/officeDocument/2006/relationships/image" Target="../media/image3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40.emf"/><Relationship Id="rId4" Type="http://schemas.openxmlformats.org/officeDocument/2006/relationships/image" Target="../media/image28.emf"/><Relationship Id="rId9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31.emf"/><Relationship Id="rId7" Type="http://schemas.openxmlformats.org/officeDocument/2006/relationships/image" Target="../media/image1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21.png"/><Relationship Id="rId7" Type="http://schemas.openxmlformats.org/officeDocument/2006/relationships/image" Target="../media/image5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9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2.emf"/><Relationship Id="rId4" Type="http://schemas.openxmlformats.org/officeDocument/2006/relationships/image" Target="../media/image7.emf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0.emf"/><Relationship Id="rId3" Type="http://schemas.openxmlformats.org/officeDocument/2006/relationships/image" Target="../media/image14.png"/><Relationship Id="rId7" Type="http://schemas.openxmlformats.org/officeDocument/2006/relationships/image" Target="../media/image5.emf"/><Relationship Id="rId12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3.png"/><Relationship Id="rId5" Type="http://schemas.openxmlformats.org/officeDocument/2006/relationships/image" Target="../media/image16.emf"/><Relationship Id="rId15" Type="http://schemas.openxmlformats.org/officeDocument/2006/relationships/image" Target="../media/image12.emf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7.emf"/><Relationship Id="rId1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" y="270449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Introducción a la Restauración de Imágenes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</p:spTree>
    <p:extLst>
      <p:ext uri="{BB962C8B-B14F-4D97-AF65-F5344CB8AC3E}">
        <p14:creationId xmlns:p14="http://schemas.microsoft.com/office/powerpoint/2010/main" val="36687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5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7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10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12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13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15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16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17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18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34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35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36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37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38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39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40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24ACC-404E-DE47-9834-F760FA5ECBF9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1429A4-04C7-E347-B893-5B41CF13EE3B}"/>
              </a:ext>
            </a:extLst>
          </p:cNvPr>
          <p:cNvSpPr txBox="1"/>
          <p:nvPr/>
        </p:nvSpPr>
        <p:spPr>
          <a:xfrm>
            <a:off x="600891" y="1959429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1000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469EB-452D-F94A-8567-FACB5C033E47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EA1F4-A147-D440-9D15-674EDD637EA9}"/>
              </a:ext>
            </a:extLst>
          </p:cNvPr>
          <p:cNvSpPr txBox="1"/>
          <p:nvPr/>
        </p:nvSpPr>
        <p:spPr>
          <a:xfrm>
            <a:off x="600891" y="1959429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4479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17F89-8CA7-EE4D-8E3B-27EB9FCF5B70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CD5B98-E5F9-554A-9171-862157DD934A}"/>
              </a:ext>
            </a:extLst>
          </p:cNvPr>
          <p:cNvSpPr txBox="1"/>
          <p:nvPr/>
        </p:nvSpPr>
        <p:spPr>
          <a:xfrm>
            <a:off x="600891" y="1959429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16726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473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(4+6+9) / 3 = 6.33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E63648-6513-1144-9941-96C05091BA49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150433-1787-D345-8CF1-4BD18590387D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</p:spTree>
    <p:extLst>
      <p:ext uri="{BB962C8B-B14F-4D97-AF65-F5344CB8AC3E}">
        <p14:creationId xmlns:p14="http://schemas.microsoft.com/office/powerpoint/2010/main" val="28893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5611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42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(6+9+6) / 3 = 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F98D61-AC34-384E-924D-1961B4AB8A00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79575B-4950-6743-84EA-31602AAB6B4D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6B20E0-9916-DB44-BD67-64EAFACD06E8}"/>
              </a:ext>
            </a:extLst>
          </p:cNvPr>
          <p:cNvSpPr txBox="1"/>
          <p:nvPr/>
        </p:nvSpPr>
        <p:spPr>
          <a:xfrm>
            <a:off x="3967210" y="25328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</a:t>
            </a:r>
          </a:p>
        </p:txBody>
      </p:sp>
    </p:spTree>
    <p:extLst>
      <p:ext uri="{BB962C8B-B14F-4D97-AF65-F5344CB8AC3E}">
        <p14:creationId xmlns:p14="http://schemas.microsoft.com/office/powerpoint/2010/main" val="22700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501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(9+6+4) / 3 = 6.33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EF0673-778A-F046-859D-4384423335AC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A39B16-6D35-5346-AE78-FC6898762CFB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216A34-529B-4749-AD62-D970F75390D9}"/>
              </a:ext>
            </a:extLst>
          </p:cNvPr>
          <p:cNvSpPr txBox="1"/>
          <p:nvPr/>
        </p:nvSpPr>
        <p:spPr>
          <a:xfrm>
            <a:off x="3967210" y="253289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</a:t>
            </a:r>
          </a:p>
        </p:txBody>
      </p:sp>
    </p:spTree>
    <p:extLst>
      <p:ext uri="{BB962C8B-B14F-4D97-AF65-F5344CB8AC3E}">
        <p14:creationId xmlns:p14="http://schemas.microsoft.com/office/powerpoint/2010/main" val="20811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1642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(6+4+6) / 3 = 6.33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F917FE-6E9B-F14A-B4C8-0673F60A210C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313D95-AC76-B344-90C2-AF3F5D73C5AC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34CBA-20A2-B645-9640-C8849C867D09}"/>
              </a:ext>
            </a:extLst>
          </p:cNvPr>
          <p:cNvSpPr txBox="1"/>
          <p:nvPr/>
        </p:nvSpPr>
        <p:spPr>
          <a:xfrm>
            <a:off x="6062135" y="2465166"/>
            <a:ext cx="30198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cada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fila de F,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sólo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hay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tríos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de pixels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contiguos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que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pueden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promediar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esta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razón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G solo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tiene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columnas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387832-1F51-634E-8E63-5767ADA1DF27}"/>
              </a:ext>
            </a:extLst>
          </p:cNvPr>
          <p:cNvSpPr txBox="1"/>
          <p:nvPr/>
        </p:nvSpPr>
        <p:spPr>
          <a:xfrm>
            <a:off x="3967210" y="253289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</a:t>
            </a:r>
          </a:p>
        </p:txBody>
      </p:sp>
    </p:spTree>
    <p:extLst>
      <p:ext uri="{BB962C8B-B14F-4D97-AF65-F5344CB8AC3E}">
        <p14:creationId xmlns:p14="http://schemas.microsoft.com/office/powerpoint/2010/main" val="108879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AC6EBE-0C4C-D045-B8D4-DF3A380664A2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0C8816-5096-8443-9C6B-B97A9FF25823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</p:spTree>
    <p:extLst>
      <p:ext uri="{BB962C8B-B14F-4D97-AF65-F5344CB8AC3E}">
        <p14:creationId xmlns:p14="http://schemas.microsoft.com/office/powerpoint/2010/main" val="276701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DDD87-EA72-0B48-AD70-D8850DDE36BA}"/>
              </a:ext>
            </a:extLst>
          </p:cNvPr>
          <p:cNvSpPr txBox="1"/>
          <p:nvPr/>
        </p:nvSpPr>
        <p:spPr>
          <a:xfrm>
            <a:off x="522514" y="5590902"/>
            <a:ext cx="803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Pregunta</a:t>
            </a:r>
            <a:r>
              <a:rPr lang="en-US" dirty="0"/>
              <a:t>: ¿de </a:t>
            </a:r>
            <a:r>
              <a:rPr lang="en-US" dirty="0" err="1"/>
              <a:t>qué</a:t>
            </a:r>
            <a:r>
              <a:rPr lang="en-US" dirty="0"/>
              <a:t> ancho son las </a:t>
            </a:r>
            <a:r>
              <a:rPr lang="en-US" dirty="0" err="1"/>
              <a:t>imágenes</a:t>
            </a:r>
            <a:r>
              <a:rPr lang="en-US" dirty="0"/>
              <a:t>? ¿por </a:t>
            </a:r>
            <a:r>
              <a:rPr lang="en-US" dirty="0" err="1"/>
              <a:t>qué</a:t>
            </a:r>
            <a:r>
              <a:rPr lang="en-US" dirty="0"/>
              <a:t> F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que G?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D0B9F-A285-304A-AFF6-345BEF7D25F0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2B558C-9661-8E41-BFA2-DFFCCA92BAEE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A4BCD65-8EBE-754F-8368-267E1626B6FB}"/>
              </a:ext>
            </a:extLst>
          </p:cNvPr>
          <p:cNvGrpSpPr/>
          <p:nvPr/>
        </p:nvGrpSpPr>
        <p:grpSpPr>
          <a:xfrm>
            <a:off x="550318" y="4927226"/>
            <a:ext cx="5221720" cy="572906"/>
            <a:chOff x="550318" y="4927226"/>
            <a:chExt cx="5221720" cy="57290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219E990-1AEA-314C-933F-77F8108115BE}"/>
                </a:ext>
              </a:extLst>
            </p:cNvPr>
            <p:cNvCxnSpPr>
              <a:cxnSpLocks/>
            </p:cNvCxnSpPr>
            <p:nvPr/>
          </p:nvCxnSpPr>
          <p:spPr>
            <a:xfrm>
              <a:off x="550318" y="4930899"/>
              <a:ext cx="262800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D61EEC3-F3E3-2D45-9DE5-A721441C1A36}"/>
                </a:ext>
              </a:extLst>
            </p:cNvPr>
            <p:cNvCxnSpPr>
              <a:cxnSpLocks/>
            </p:cNvCxnSpPr>
            <p:nvPr/>
          </p:nvCxnSpPr>
          <p:spPr>
            <a:xfrm>
              <a:off x="4008038" y="4927226"/>
              <a:ext cx="176400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928C2D-74A3-7346-956F-640E3DCD31B1}"/>
                </a:ext>
              </a:extLst>
            </p:cNvPr>
            <p:cNvSpPr txBox="1"/>
            <p:nvPr/>
          </p:nvSpPr>
          <p:spPr>
            <a:xfrm>
              <a:off x="1428728" y="5130800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 = 6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A4593BA-4134-C148-964B-8AEF927DBB7D}"/>
                </a:ext>
              </a:extLst>
            </p:cNvPr>
            <p:cNvSpPr txBox="1"/>
            <p:nvPr/>
          </p:nvSpPr>
          <p:spPr>
            <a:xfrm>
              <a:off x="4520429" y="5130800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 =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3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DDD87-EA72-0B48-AD70-D8850DDE36BA}"/>
              </a:ext>
            </a:extLst>
          </p:cNvPr>
          <p:cNvSpPr txBox="1"/>
          <p:nvPr/>
        </p:nvSpPr>
        <p:spPr>
          <a:xfrm>
            <a:off x="522514" y="5590902"/>
            <a:ext cx="797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Pregunta</a:t>
            </a:r>
            <a:r>
              <a:rPr lang="en-US" dirty="0"/>
              <a:t>: ¿de </a:t>
            </a:r>
            <a:r>
              <a:rPr lang="en-US" dirty="0" err="1"/>
              <a:t>qué</a:t>
            </a:r>
            <a:r>
              <a:rPr lang="en-US" dirty="0"/>
              <a:t> ancho son las </a:t>
            </a:r>
            <a:r>
              <a:rPr lang="en-US" dirty="0" err="1"/>
              <a:t>imágenes</a:t>
            </a:r>
            <a:r>
              <a:rPr lang="en-US" dirty="0"/>
              <a:t>? ¿por </a:t>
            </a:r>
            <a:r>
              <a:rPr lang="en-US" dirty="0" err="1"/>
              <a:t>qué</a:t>
            </a:r>
            <a:r>
              <a:rPr lang="en-US" dirty="0"/>
              <a:t> F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que G?</a:t>
            </a:r>
          </a:p>
          <a:p>
            <a:endParaRPr lang="en-US" dirty="0"/>
          </a:p>
          <a:p>
            <a:r>
              <a:rPr lang="en-US" dirty="0"/>
              <a:t>Si F </a:t>
            </a:r>
            <a:r>
              <a:rPr lang="en-US" dirty="0" err="1"/>
              <a:t>tiene</a:t>
            </a:r>
            <a:r>
              <a:rPr lang="en-US" dirty="0"/>
              <a:t> M </a:t>
            </a:r>
            <a:r>
              <a:rPr lang="en-US" dirty="0" err="1"/>
              <a:t>columnas</a:t>
            </a:r>
            <a:r>
              <a:rPr lang="en-US" dirty="0"/>
              <a:t> y el </a:t>
            </a:r>
            <a:r>
              <a:rPr lang="en-US" dirty="0" err="1"/>
              <a:t>filtro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¿</a:t>
            </a:r>
            <a:r>
              <a:rPr lang="en-US" dirty="0" err="1"/>
              <a:t>cuántas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G?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D0B9F-A285-304A-AFF6-345BEF7D25F0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</p:spTree>
    <p:extLst>
      <p:ext uri="{BB962C8B-B14F-4D97-AF65-F5344CB8AC3E}">
        <p14:creationId xmlns:p14="http://schemas.microsoft.com/office/powerpoint/2010/main" val="201917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67BF2-28C4-AF46-9735-57329CFA643A}"/>
              </a:ext>
            </a:extLst>
          </p:cNvPr>
          <p:cNvSpPr txBox="1"/>
          <p:nvPr/>
        </p:nvSpPr>
        <p:spPr>
          <a:xfrm>
            <a:off x="297712" y="606057"/>
            <a:ext cx="618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Restauración de Imágenes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664887-BFE4-2B4F-9C6C-963EBE2C874D}"/>
              </a:ext>
            </a:extLst>
          </p:cNvPr>
          <p:cNvSpPr txBox="1"/>
          <p:nvPr/>
        </p:nvSpPr>
        <p:spPr>
          <a:xfrm>
            <a:off x="333154" y="1383807"/>
            <a:ext cx="8449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En restauración de imágenes la idea es recuperar una imagen </a:t>
            </a:r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r>
              <a:rPr lang="es-ES_tradnl" sz="2800" dirty="0"/>
              <a:t> a partir de </a:t>
            </a:r>
          </a:p>
          <a:p>
            <a:pPr marL="514350" indent="-514350">
              <a:buAutoNum type="arabicParenR"/>
            </a:pPr>
            <a:r>
              <a:rPr lang="es-ES_tradnl" sz="2800" dirty="0"/>
              <a:t>imagen </a:t>
            </a:r>
            <a:r>
              <a:rPr lang="es-ES_tradnl" sz="2800" dirty="0">
                <a:solidFill>
                  <a:srgbClr val="0070C0"/>
                </a:solidFill>
              </a:rPr>
              <a:t>DEGRADADA</a:t>
            </a:r>
            <a:r>
              <a:rPr lang="es-ES_tradnl" sz="2800" dirty="0"/>
              <a:t> y  </a:t>
            </a:r>
          </a:p>
          <a:p>
            <a:pPr marL="514350" indent="-514350">
              <a:buAutoNum type="arabicParenR"/>
            </a:pPr>
            <a:r>
              <a:rPr lang="es-ES_tradnl" sz="2800" dirty="0"/>
              <a:t>conocimiento a priori del proceso de degradación. </a:t>
            </a:r>
          </a:p>
          <a:p>
            <a:r>
              <a:rPr lang="es-ES_tradnl" sz="2800" dirty="0"/>
              <a:t>La imagen recuperada se le conoce como </a:t>
            </a:r>
            <a:r>
              <a:rPr lang="es-ES_tradnl" sz="2800" dirty="0">
                <a:solidFill>
                  <a:srgbClr val="00B050"/>
                </a:solidFill>
              </a:rPr>
              <a:t>RESTAURADA</a:t>
            </a:r>
            <a:r>
              <a:rPr lang="es-ES_tradnl" sz="2800" dirty="0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A6C241-A390-5C40-B073-C3965F39AAB7}"/>
              </a:ext>
            </a:extLst>
          </p:cNvPr>
          <p:cNvGrpSpPr/>
          <p:nvPr/>
        </p:nvGrpSpPr>
        <p:grpSpPr>
          <a:xfrm>
            <a:off x="-5094266" y="4150522"/>
            <a:ext cx="13741293" cy="2647341"/>
            <a:chOff x="-4958800" y="3824845"/>
            <a:chExt cx="13741293" cy="26473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866D27-4084-EE4D-AE07-9D0F2562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852" y="3857092"/>
              <a:ext cx="3781641" cy="216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486816-79C9-C340-81EF-126F6744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65" y="3857092"/>
              <a:ext cx="3285819" cy="2160000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B2E46B2-1E2F-6F49-8FAD-267CAC5F94D3}"/>
                </a:ext>
              </a:extLst>
            </p:cNvPr>
            <p:cNvSpPr/>
            <p:nvPr/>
          </p:nvSpPr>
          <p:spPr>
            <a:xfrm>
              <a:off x="4036820" y="4703671"/>
              <a:ext cx="744279" cy="450940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7719ED-DFC4-2046-BCF0-7A9808AC4272}"/>
                </a:ext>
              </a:extLst>
            </p:cNvPr>
            <p:cNvSpPr/>
            <p:nvPr/>
          </p:nvSpPr>
          <p:spPr>
            <a:xfrm>
              <a:off x="1428652" y="6042012"/>
              <a:ext cx="138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0070C0"/>
                  </a:solidFill>
                </a:rPr>
                <a:t>DEGRADADA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158994-9796-C141-8A35-8CED09C1BB88}"/>
                </a:ext>
              </a:extLst>
            </p:cNvPr>
            <p:cNvSpPr/>
            <p:nvPr/>
          </p:nvSpPr>
          <p:spPr>
            <a:xfrm>
              <a:off x="6178977" y="6069584"/>
              <a:ext cx="1425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00B050"/>
                  </a:solidFill>
                </a:rPr>
                <a:t>RESTAURADA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979FE2-8517-104C-A999-BA8B2B204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958800" y="3824845"/>
              <a:ext cx="3736800" cy="2159327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2EC52423-6955-4641-8E3A-2E5BECF6356C}"/>
                </a:ext>
              </a:extLst>
            </p:cNvPr>
            <p:cNvSpPr/>
            <p:nvPr/>
          </p:nvSpPr>
          <p:spPr>
            <a:xfrm>
              <a:off x="-860081" y="4703671"/>
              <a:ext cx="744279" cy="45094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8623F6-A1FB-4D4E-859C-1480B0D50EDD}"/>
                </a:ext>
              </a:extLst>
            </p:cNvPr>
            <p:cNvSpPr/>
            <p:nvPr/>
          </p:nvSpPr>
          <p:spPr>
            <a:xfrm>
              <a:off x="-3726356" y="6102854"/>
              <a:ext cx="11031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chemeClr val="accent6">
                      <a:lumMod val="75000"/>
                    </a:schemeClr>
                  </a:solidFill>
                </a:rPr>
                <a:t>ORIGINAL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5158B4-4696-484E-981F-EE52A647065D}"/>
                </a:ext>
              </a:extLst>
            </p:cNvPr>
            <p:cNvSpPr/>
            <p:nvPr/>
          </p:nvSpPr>
          <p:spPr>
            <a:xfrm>
              <a:off x="-1084002" y="4253483"/>
              <a:ext cx="11027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400" dirty="0">
                  <a:solidFill>
                    <a:srgbClr val="0070C0"/>
                  </a:solidFill>
                </a:rPr>
                <a:t>Degradación</a:t>
              </a:r>
              <a:endParaRPr lang="en-US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B83773-94DB-CB4E-A490-3A5D1CF5EBA5}"/>
                </a:ext>
              </a:extLst>
            </p:cNvPr>
            <p:cNvSpPr/>
            <p:nvPr/>
          </p:nvSpPr>
          <p:spPr>
            <a:xfrm>
              <a:off x="3849348" y="4285472"/>
              <a:ext cx="11290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400" dirty="0">
                  <a:solidFill>
                    <a:srgbClr val="00B050"/>
                  </a:solidFill>
                </a:rPr>
                <a:t>Restauración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F9AB77-79B9-5247-8554-D972B5121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909189" y="3941257"/>
              <a:ext cx="304800" cy="3175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90C124-1A25-D840-B2CB-C65C8D902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076" y="3955272"/>
              <a:ext cx="368300" cy="3302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919D13E-5320-BF43-B0C8-119FA26D4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4601" y="3898122"/>
              <a:ext cx="304800" cy="44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1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23 L 0.59097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1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DDD87-EA72-0B48-AD70-D8850DDE36BA}"/>
              </a:ext>
            </a:extLst>
          </p:cNvPr>
          <p:cNvSpPr txBox="1"/>
          <p:nvPr/>
        </p:nvSpPr>
        <p:spPr>
          <a:xfrm>
            <a:off x="522514" y="5590902"/>
            <a:ext cx="797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Pregunta</a:t>
            </a:r>
            <a:r>
              <a:rPr lang="en-US" dirty="0"/>
              <a:t>: ¿de </a:t>
            </a:r>
            <a:r>
              <a:rPr lang="en-US" dirty="0" err="1"/>
              <a:t>qué</a:t>
            </a:r>
            <a:r>
              <a:rPr lang="en-US" dirty="0"/>
              <a:t> ancho son las </a:t>
            </a:r>
            <a:r>
              <a:rPr lang="en-US" dirty="0" err="1"/>
              <a:t>imágenes</a:t>
            </a:r>
            <a:r>
              <a:rPr lang="en-US" dirty="0"/>
              <a:t>? ¿por </a:t>
            </a:r>
            <a:r>
              <a:rPr lang="en-US" dirty="0" err="1"/>
              <a:t>qué</a:t>
            </a:r>
            <a:r>
              <a:rPr lang="en-US" dirty="0"/>
              <a:t> F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que G?</a:t>
            </a:r>
          </a:p>
          <a:p>
            <a:endParaRPr lang="en-US" dirty="0"/>
          </a:p>
          <a:p>
            <a:r>
              <a:rPr lang="en-US" dirty="0"/>
              <a:t>Si F </a:t>
            </a:r>
            <a:r>
              <a:rPr lang="en-US" dirty="0" err="1"/>
              <a:t>tiene</a:t>
            </a:r>
            <a:r>
              <a:rPr lang="en-US" dirty="0"/>
              <a:t> M </a:t>
            </a:r>
            <a:r>
              <a:rPr lang="en-US" dirty="0" err="1"/>
              <a:t>columnas</a:t>
            </a:r>
            <a:r>
              <a:rPr lang="en-US" dirty="0"/>
              <a:t> y el </a:t>
            </a:r>
            <a:r>
              <a:rPr lang="en-US" dirty="0" err="1"/>
              <a:t>filtro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¿</a:t>
            </a:r>
            <a:r>
              <a:rPr lang="en-US" dirty="0" err="1"/>
              <a:t>cuántas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G?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D0B9F-A285-304A-AFF6-345BEF7D25F0}"/>
              </a:ext>
            </a:extLst>
          </p:cNvPr>
          <p:cNvSpPr txBox="1"/>
          <p:nvPr/>
        </p:nvSpPr>
        <p:spPr>
          <a:xfrm>
            <a:off x="600891" y="1959429"/>
            <a:ext cx="637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                                                 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E02C50-29C8-804E-9271-81555319A438}"/>
              </a:ext>
            </a:extLst>
          </p:cNvPr>
          <p:cNvSpPr/>
          <p:nvPr/>
        </p:nvSpPr>
        <p:spPr>
          <a:xfrm>
            <a:off x="6632661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86 Rectángulo">
            <a:extLst>
              <a:ext uri="{FF2B5EF4-FFF2-40B4-BE49-F238E27FC236}">
                <a16:creationId xmlns:a16="http://schemas.microsoft.com/office/drawing/2014/main" id="{991C7656-A9DF-4A41-9861-25BC0D09FCB0}"/>
              </a:ext>
            </a:extLst>
          </p:cNvPr>
          <p:cNvSpPr/>
          <p:nvPr/>
        </p:nvSpPr>
        <p:spPr>
          <a:xfrm>
            <a:off x="6647367" y="2437342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3" name="87 Rectángulo">
            <a:extLst>
              <a:ext uri="{FF2B5EF4-FFF2-40B4-BE49-F238E27FC236}">
                <a16:creationId xmlns:a16="http://schemas.microsoft.com/office/drawing/2014/main" id="{1F387FEA-CC1C-B247-9D25-2A7107ACEEDB}"/>
              </a:ext>
            </a:extLst>
          </p:cNvPr>
          <p:cNvSpPr/>
          <p:nvPr/>
        </p:nvSpPr>
        <p:spPr>
          <a:xfrm>
            <a:off x="7075995" y="2437342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4" name="88 Rectángulo">
            <a:extLst>
              <a:ext uri="{FF2B5EF4-FFF2-40B4-BE49-F238E27FC236}">
                <a16:creationId xmlns:a16="http://schemas.microsoft.com/office/drawing/2014/main" id="{10FC614F-105F-E141-8507-320A5EC0A8D1}"/>
              </a:ext>
            </a:extLst>
          </p:cNvPr>
          <p:cNvSpPr/>
          <p:nvPr/>
        </p:nvSpPr>
        <p:spPr>
          <a:xfrm>
            <a:off x="7504623" y="2437342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AB79C-8375-2C42-8A03-6BD84360F34A}"/>
              </a:ext>
            </a:extLst>
          </p:cNvPr>
          <p:cNvSpPr txBox="1"/>
          <p:nvPr/>
        </p:nvSpPr>
        <p:spPr>
          <a:xfrm>
            <a:off x="6662056" y="2521131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1/3  1/3   1/3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5963F1-2759-7645-A287-70B98F0361FD}"/>
              </a:ext>
            </a:extLst>
          </p:cNvPr>
          <p:cNvCxnSpPr/>
          <p:nvPr/>
        </p:nvCxnSpPr>
        <p:spPr>
          <a:xfrm>
            <a:off x="613954" y="4781006"/>
            <a:ext cx="25211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61A6A4-516E-F846-B2CD-140CD292185B}"/>
              </a:ext>
            </a:extLst>
          </p:cNvPr>
          <p:cNvCxnSpPr>
            <a:cxnSpLocks/>
          </p:cNvCxnSpPr>
          <p:nvPr/>
        </p:nvCxnSpPr>
        <p:spPr>
          <a:xfrm>
            <a:off x="3927566" y="4802777"/>
            <a:ext cx="18331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606648-661C-DE40-9BE3-575288BD28D6}"/>
              </a:ext>
            </a:extLst>
          </p:cNvPr>
          <p:cNvCxnSpPr>
            <a:cxnSpLocks/>
          </p:cNvCxnSpPr>
          <p:nvPr/>
        </p:nvCxnSpPr>
        <p:spPr>
          <a:xfrm>
            <a:off x="6627223" y="3230879"/>
            <a:ext cx="13149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E7BBEB-4047-4040-8A18-07548F2C7183}"/>
              </a:ext>
            </a:extLst>
          </p:cNvPr>
          <p:cNvSpPr txBox="1"/>
          <p:nvPr/>
        </p:nvSpPr>
        <p:spPr>
          <a:xfrm>
            <a:off x="1763485" y="4898569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                                                    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EE77-7260-4D42-9C0E-0EFA2800ECCE}"/>
              </a:ext>
            </a:extLst>
          </p:cNvPr>
          <p:cNvSpPr txBox="1"/>
          <p:nvPr/>
        </p:nvSpPr>
        <p:spPr>
          <a:xfrm>
            <a:off x="7158446" y="34485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392EE-18EE-8441-BB13-AE1F59463F4D}"/>
              </a:ext>
            </a:extLst>
          </p:cNvPr>
          <p:cNvSpPr txBox="1"/>
          <p:nvPr/>
        </p:nvSpPr>
        <p:spPr>
          <a:xfrm>
            <a:off x="6596743" y="4624251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M-n+1</a:t>
            </a:r>
          </a:p>
        </p:txBody>
      </p:sp>
    </p:spTree>
    <p:extLst>
      <p:ext uri="{BB962C8B-B14F-4D97-AF65-F5344CB8AC3E}">
        <p14:creationId xmlns:p14="http://schemas.microsoft.com/office/powerpoint/2010/main" val="3289537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297712" y="606057"/>
            <a:ext cx="85485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/>
              <a:t>Modelación de una línea degradada Movimiento Uniforme Horizontal</a:t>
            </a:r>
          </a:p>
          <a:p>
            <a:endParaRPr lang="es-ES_tradnl" sz="4400" dirty="0"/>
          </a:p>
          <a:p>
            <a:r>
              <a:rPr lang="es-ES_tradnl" sz="2000" dirty="0"/>
              <a:t>Para un movimiento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pixeles, se podría pensar que un pixel en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sz="2000" dirty="0"/>
              <a:t> es el promedio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9802F-B4C4-754D-ADB1-FBD385E9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3311"/>
            <a:ext cx="9144000" cy="236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EDF69-959D-8744-B3E5-4127735E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4" y="6113070"/>
            <a:ext cx="1369480" cy="375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FD0509-71EC-0143-8F4E-58D9813D5946}"/>
              </a:ext>
            </a:extLst>
          </p:cNvPr>
          <p:cNvCxnSpPr>
            <a:cxnSpLocks/>
          </p:cNvCxnSpPr>
          <p:nvPr/>
        </p:nvCxnSpPr>
        <p:spPr>
          <a:xfrm flipV="1">
            <a:off x="1616149" y="4842938"/>
            <a:ext cx="1392865" cy="1017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1E9A5-83B9-5F48-A9B6-B488754980A2}"/>
              </a:ext>
            </a:extLst>
          </p:cNvPr>
          <p:cNvSpPr/>
          <p:nvPr/>
        </p:nvSpPr>
        <p:spPr>
          <a:xfrm>
            <a:off x="7851088" y="624187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2283F-446F-9444-B75F-B9BAA2A33451}"/>
              </a:ext>
            </a:extLst>
          </p:cNvPr>
          <p:cNvSpPr/>
          <p:nvPr/>
        </p:nvSpPr>
        <p:spPr>
          <a:xfrm>
            <a:off x="6447656" y="624187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B8A1C-7C95-9948-AC83-D5E46069D21E}"/>
              </a:ext>
            </a:extLst>
          </p:cNvPr>
          <p:cNvSpPr/>
          <p:nvPr/>
        </p:nvSpPr>
        <p:spPr>
          <a:xfrm>
            <a:off x="3737649" y="623022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(modelo)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9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79802F-B4C4-754D-ADB1-FBD385E9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3311"/>
            <a:ext cx="9144000" cy="236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EDF69-959D-8744-B3E5-4127735E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4" y="6113070"/>
            <a:ext cx="1369480" cy="375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FD0509-71EC-0143-8F4E-58D9813D5946}"/>
              </a:ext>
            </a:extLst>
          </p:cNvPr>
          <p:cNvCxnSpPr>
            <a:cxnSpLocks/>
          </p:cNvCxnSpPr>
          <p:nvPr/>
        </p:nvCxnSpPr>
        <p:spPr>
          <a:xfrm flipV="1">
            <a:off x="1616149" y="4842938"/>
            <a:ext cx="1392865" cy="1017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1E9A5-83B9-5F48-A9B6-B488754980A2}"/>
              </a:ext>
            </a:extLst>
          </p:cNvPr>
          <p:cNvSpPr/>
          <p:nvPr/>
        </p:nvSpPr>
        <p:spPr>
          <a:xfrm>
            <a:off x="7851088" y="624187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2283F-446F-9444-B75F-B9BAA2A33451}"/>
              </a:ext>
            </a:extLst>
          </p:cNvPr>
          <p:cNvSpPr/>
          <p:nvPr/>
        </p:nvSpPr>
        <p:spPr>
          <a:xfrm>
            <a:off x="6447656" y="624187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B8A1C-7C95-9948-AC83-D5E46069D21E}"/>
              </a:ext>
            </a:extLst>
          </p:cNvPr>
          <p:cNvSpPr/>
          <p:nvPr/>
        </p:nvSpPr>
        <p:spPr>
          <a:xfrm>
            <a:off x="3737649" y="623022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(modelo)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97015-6A91-294A-9170-EB626C96E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943" y="1999807"/>
            <a:ext cx="1955800" cy="8382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C866CA4-3445-9847-BF88-28E66897FCB4}"/>
              </a:ext>
            </a:extLst>
          </p:cNvPr>
          <p:cNvSpPr/>
          <p:nvPr/>
        </p:nvSpPr>
        <p:spPr>
          <a:xfrm rot="5400000" flipH="1">
            <a:off x="4075071" y="1630036"/>
            <a:ext cx="140891" cy="38513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5B319-BD5B-B14D-8A37-59E317C89EAE}"/>
              </a:ext>
            </a:extLst>
          </p:cNvPr>
          <p:cNvCxnSpPr>
            <a:cxnSpLocks/>
          </p:cNvCxnSpPr>
          <p:nvPr/>
        </p:nvCxnSpPr>
        <p:spPr>
          <a:xfrm flipV="1">
            <a:off x="4145516" y="2403248"/>
            <a:ext cx="2427427" cy="96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486F31-54B1-C741-ADCB-B32F88991C8A}"/>
              </a:ext>
            </a:extLst>
          </p:cNvPr>
          <p:cNvCxnSpPr>
            <a:cxnSpLocks/>
          </p:cNvCxnSpPr>
          <p:nvPr/>
        </p:nvCxnSpPr>
        <p:spPr>
          <a:xfrm flipV="1">
            <a:off x="6924157" y="2620628"/>
            <a:ext cx="316615" cy="1150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9072A4-D649-AA45-AFBB-E4E3AAF72BEA}"/>
              </a:ext>
            </a:extLst>
          </p:cNvPr>
          <p:cNvCxnSpPr>
            <a:cxnSpLocks/>
          </p:cNvCxnSpPr>
          <p:nvPr/>
        </p:nvCxnSpPr>
        <p:spPr>
          <a:xfrm flipH="1" flipV="1">
            <a:off x="8325293" y="2838007"/>
            <a:ext cx="203451" cy="10622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FEB8E6F-431C-264E-81BD-FCC0A3685781}"/>
              </a:ext>
            </a:extLst>
          </p:cNvPr>
          <p:cNvSpPr/>
          <p:nvPr/>
        </p:nvSpPr>
        <p:spPr>
          <a:xfrm>
            <a:off x="571545" y="53563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dirty="0"/>
              <a:t>La degradación de un movimiento lineal uniforme de n pixeles equivale a una </a:t>
            </a:r>
            <a:r>
              <a:rPr lang="es-ES_tradnl" sz="2000" dirty="0" err="1"/>
              <a:t>convolución</a:t>
            </a:r>
            <a:r>
              <a:rPr lang="es-ES_tradnl" sz="2000" dirty="0"/>
              <a:t> fila por fila con una máscara h. En esta </a:t>
            </a:r>
            <a:r>
              <a:rPr lang="es-ES_tradnl" sz="2000" dirty="0" err="1"/>
              <a:t>convolución</a:t>
            </a:r>
            <a:r>
              <a:rPr lang="es-ES_tradnl" sz="2000" dirty="0"/>
              <a:t> se toman sólo los elementos válidos de salida, es decir, sólo aquellos que fueron modelados con el promedio de n pixeles.</a:t>
            </a:r>
          </a:p>
        </p:txBody>
      </p:sp>
    </p:spTree>
    <p:extLst>
      <p:ext uri="{BB962C8B-B14F-4D97-AF65-F5344CB8AC3E}">
        <p14:creationId xmlns:p14="http://schemas.microsoft.com/office/powerpoint/2010/main" val="238926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FBB9A7C-FBA2-BA46-882D-FD3CEFE0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3607968"/>
            <a:ext cx="2401771" cy="1750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76FA26-0BD7-0D4F-9E1F-BAD66B96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3703398"/>
            <a:ext cx="2109828" cy="18503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39FC11-B282-F545-ABBE-AF276885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470" y="3583627"/>
            <a:ext cx="2400579" cy="185033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8E281-E572-CD4C-8214-DA19EB25B8E3}"/>
              </a:ext>
            </a:extLst>
          </p:cNvPr>
          <p:cNvCxnSpPr>
            <a:cxnSpLocks/>
          </p:cNvCxnSpPr>
          <p:nvPr/>
        </p:nvCxnSpPr>
        <p:spPr>
          <a:xfrm>
            <a:off x="103554" y="5440314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B39D037-EE61-B34B-8567-243284AC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63" y="5553728"/>
            <a:ext cx="240210" cy="1623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07AC7-9CD3-4441-8787-65DC4F935073}"/>
              </a:ext>
            </a:extLst>
          </p:cNvPr>
          <p:cNvCxnSpPr>
            <a:cxnSpLocks/>
          </p:cNvCxnSpPr>
          <p:nvPr/>
        </p:nvCxnSpPr>
        <p:spPr>
          <a:xfrm>
            <a:off x="6323797" y="5433957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52B8CB2-E2A8-864D-85CF-D8E1341C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436" y="5547371"/>
            <a:ext cx="240210" cy="162304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8FB26A-C20E-0448-B7D8-1F29F4CEEEEE}"/>
              </a:ext>
            </a:extLst>
          </p:cNvPr>
          <p:cNvCxnSpPr>
            <a:cxnSpLocks/>
          </p:cNvCxnSpPr>
          <p:nvPr/>
        </p:nvCxnSpPr>
        <p:spPr>
          <a:xfrm>
            <a:off x="3290339" y="5436641"/>
            <a:ext cx="210982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2EE8AF2-660B-094E-9DE2-E6A88972D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99" y="5553728"/>
            <a:ext cx="201257" cy="162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75968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74477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75968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32" y="143627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237" y="143968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777" y="135726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82664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100033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121209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82125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120670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100033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120038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084" y="202063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0339" y="202063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4" y="2020854"/>
            <a:ext cx="2400579" cy="138718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2363576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2349016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2344541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505" y="3467126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7812" y="3515776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421" y="3503076"/>
            <a:ext cx="190500" cy="330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DC789DA-F22D-8043-B304-1B00C0A63B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3651" y="6167842"/>
            <a:ext cx="2235772" cy="2576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CD9C45F-AF3B-C645-876E-E2480AFB2915}"/>
              </a:ext>
            </a:extLst>
          </p:cNvPr>
          <p:cNvSpPr/>
          <p:nvPr/>
        </p:nvSpPr>
        <p:spPr>
          <a:xfrm>
            <a:off x="70445" y="6111986"/>
            <a:ext cx="3290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Para un movimiento de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pixeles: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3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350289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348798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350289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356985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374354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395530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356446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394991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374354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394359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84" y="476384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476384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" y="4764064"/>
            <a:ext cx="2400579" cy="13871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3E9E0B-7A97-694D-A72D-5E0859F0CFF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596711" y="2986291"/>
            <a:ext cx="0" cy="58356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0C87BDF-225A-4440-9AB5-CD5C3DEA4339}"/>
              </a:ext>
            </a:extLst>
          </p:cNvPr>
          <p:cNvCxnSpPr>
            <a:cxnSpLocks/>
            <a:stCxn id="30" idx="3"/>
            <a:endCxn id="14" idx="0"/>
          </p:cNvCxnSpPr>
          <p:nvPr/>
        </p:nvCxnSpPr>
        <p:spPr>
          <a:xfrm>
            <a:off x="2800505" y="2698409"/>
            <a:ext cx="3255061" cy="86605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5106789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5092229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5087754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225" y="4062550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084" y="4098500"/>
            <a:ext cx="190500" cy="330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919703-F04B-0A49-BAFD-986A92AD1E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805" y="2387259"/>
            <a:ext cx="393700" cy="622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26443FC-794A-0F4D-B61F-02BFF834E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CBCC0B5-52EE-694C-92C1-357824DF4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56C36F-CE6C-7247-936C-863F82D80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4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350289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348798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350289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356985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374354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395530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356446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394991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374354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394359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3E9E0B-7A97-694D-A72D-5E0859F0CFF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596711" y="2986291"/>
            <a:ext cx="0" cy="58356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0C87BDF-225A-4440-9AB5-CD5C3DEA4339}"/>
              </a:ext>
            </a:extLst>
          </p:cNvPr>
          <p:cNvCxnSpPr>
            <a:cxnSpLocks/>
            <a:stCxn id="30" idx="3"/>
            <a:endCxn id="14" idx="0"/>
          </p:cNvCxnSpPr>
          <p:nvPr/>
        </p:nvCxnSpPr>
        <p:spPr>
          <a:xfrm>
            <a:off x="2800505" y="2698409"/>
            <a:ext cx="3255061" cy="86605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225" y="4062550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84" y="4098500"/>
            <a:ext cx="190500" cy="330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919703-F04B-0A49-BAFD-986A92AD1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805" y="2387259"/>
            <a:ext cx="393700" cy="622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91"/>
          <a:stretch/>
        </p:blipFill>
        <p:spPr>
          <a:xfrm>
            <a:off x="180894" y="4897047"/>
            <a:ext cx="4831633" cy="1636642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9A1661B-E032-5141-81FC-1A7CEA10AF7D}"/>
              </a:ext>
            </a:extLst>
          </p:cNvPr>
          <p:cNvSpPr/>
          <p:nvPr/>
        </p:nvSpPr>
        <p:spPr>
          <a:xfrm>
            <a:off x="5797560" y="5402572"/>
            <a:ext cx="473472" cy="3508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5BFA5-6E3D-654F-A97A-AB778207C221}"/>
              </a:ext>
            </a:extLst>
          </p:cNvPr>
          <p:cNvSpPr/>
          <p:nvPr/>
        </p:nvSpPr>
        <p:spPr>
          <a:xfrm>
            <a:off x="5797558" y="4493314"/>
            <a:ext cx="660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5400" dirty="0"/>
              <a:t>?</a:t>
            </a:r>
            <a:endParaRPr lang="en-US" sz="5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7282E-A72D-6E45-A98D-BAF0BC42DF4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1545" y="4911820"/>
            <a:ext cx="804726" cy="16201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5493F-4AC9-0340-B14F-D8202AD6E5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62" t="8333" r="11587" b="15847"/>
          <a:stretch/>
        </p:blipFill>
        <p:spPr>
          <a:xfrm>
            <a:off x="7573017" y="4904605"/>
            <a:ext cx="129942" cy="10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C4FE272-4776-0340-9BA6-454FABE211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62" t="8333" r="11587" b="15847"/>
          <a:stretch/>
        </p:blipFill>
        <p:spPr>
          <a:xfrm>
            <a:off x="7575813" y="5288165"/>
            <a:ext cx="129942" cy="10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68E386-A057-CE45-A592-E01879DE6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62" t="8333" r="11587" b="15847"/>
          <a:stretch/>
        </p:blipFill>
        <p:spPr>
          <a:xfrm>
            <a:off x="7546016" y="5990587"/>
            <a:ext cx="129942" cy="10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03FE8E7-5EFA-8D41-9391-6BD096336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964" y="5189289"/>
            <a:ext cx="989634" cy="9896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CC955E-2EC1-CA46-A9A4-0951546B1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4937" y="5292942"/>
            <a:ext cx="782328" cy="78232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315C5E-90B2-3B40-9D8E-917B9E1FC9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3051" y="5402572"/>
            <a:ext cx="545292" cy="54691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F66EB06-91F2-154C-9E01-2BBCECEA7670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10026C6-BAAF-2948-9A1B-4E2CA6B44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EBA80B-21AB-8B45-9044-90C1C55D3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C2E58F-E5AC-5841-A7A0-0995E0A6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74D4E67-D8A1-2B4C-8CE8-05332DCA47B8}"/>
              </a:ext>
            </a:extLst>
          </p:cNvPr>
          <p:cNvGrpSpPr/>
          <p:nvPr/>
        </p:nvGrpSpPr>
        <p:grpSpPr>
          <a:xfrm>
            <a:off x="962941" y="6487377"/>
            <a:ext cx="4213474" cy="340607"/>
            <a:chOff x="962941" y="6487377"/>
            <a:chExt cx="4213474" cy="34060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FEB825-6E01-804D-B659-6FD14D75400B}"/>
                </a:ext>
              </a:extLst>
            </p:cNvPr>
            <p:cNvSpPr txBox="1"/>
            <p:nvPr/>
          </p:nvSpPr>
          <p:spPr>
            <a:xfrm>
              <a:off x="962941" y="6487377"/>
              <a:ext cx="11206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CONOCIDO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97C64C-6D88-914C-B2C8-AD757A14FF67}"/>
                </a:ext>
              </a:extLst>
            </p:cNvPr>
            <p:cNvSpPr txBox="1"/>
            <p:nvPr/>
          </p:nvSpPr>
          <p:spPr>
            <a:xfrm>
              <a:off x="4055787" y="6489430"/>
              <a:ext cx="11206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CONOCIDO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85495-A02E-824A-A8F1-C0B978D3A750}"/>
                </a:ext>
              </a:extLst>
            </p:cNvPr>
            <p:cNvSpPr txBox="1"/>
            <p:nvPr/>
          </p:nvSpPr>
          <p:spPr>
            <a:xfrm>
              <a:off x="2754338" y="6489430"/>
              <a:ext cx="1440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DESCONOCIDO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73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3157440"/>
            <a:ext cx="7430946" cy="25171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03FE8E7-5EFA-8D41-9391-6BD096336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5573" y="3888167"/>
            <a:ext cx="985538" cy="9855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CC955E-2EC1-CA46-A9A4-0951546B1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7518" y="3891718"/>
            <a:ext cx="985538" cy="9855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315C5E-90B2-3B40-9D8E-917B9E1FC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8513" y="4121662"/>
            <a:ext cx="545292" cy="5469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6146" y="2032298"/>
            <a:ext cx="59061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El problema consiste en resolver este sistema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de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9C1903E-C4B1-3E46-8265-B2C9A010B0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8132" y="6202771"/>
            <a:ext cx="2235772" cy="25762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A2C6A99-886C-DD46-A842-DAE44B87C693}"/>
              </a:ext>
            </a:extLst>
          </p:cNvPr>
          <p:cNvSpPr/>
          <p:nvPr/>
        </p:nvSpPr>
        <p:spPr>
          <a:xfrm>
            <a:off x="1325070" y="5968705"/>
            <a:ext cx="2625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b="1" u="sng" dirty="0">
                <a:solidFill>
                  <a:srgbClr val="FF0000"/>
                </a:solidFill>
              </a:rPr>
              <a:t>Pero</a:t>
            </a:r>
            <a:r>
              <a:rPr lang="es-ES_tradnl" dirty="0"/>
              <a:t>   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 ya que: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DB677-575A-2940-8F02-67CCD387C3E0}"/>
              </a:ext>
            </a:extLst>
          </p:cNvPr>
          <p:cNvSpPr txBox="1"/>
          <p:nvPr/>
        </p:nvSpPr>
        <p:spPr>
          <a:xfrm>
            <a:off x="6590479" y="5988022"/>
            <a:ext cx="1946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Hay </a:t>
            </a:r>
            <a:r>
              <a:rPr lang="en-US" b="1" dirty="0" err="1">
                <a:solidFill>
                  <a:srgbClr val="FF0000"/>
                </a:solidFill>
              </a:rPr>
              <a:t>más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icógnitas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que </a:t>
            </a:r>
            <a:r>
              <a:rPr lang="en-US" b="1" dirty="0" err="1">
                <a:solidFill>
                  <a:srgbClr val="FF0000"/>
                </a:solidFill>
              </a:rPr>
              <a:t>ecuaciones</a:t>
            </a:r>
            <a:r>
              <a:rPr lang="en-US" b="1" dirty="0">
                <a:solidFill>
                  <a:srgbClr val="FF0000"/>
                </a:solidFill>
              </a:rPr>
              <a:t> !!!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F81B8C-BA29-4540-9346-6CFB97867F78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B61F500-3C88-4D44-B98B-80645C60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2F571BC-348C-0F42-9CD7-B2542A9B3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D7E60A-9CB9-D447-A598-8DE0FC58C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88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3157440"/>
            <a:ext cx="7430946" cy="25171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20129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016E2-60AF-4B4D-B67D-1E95CBEF428D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F56307-0041-124E-9BCE-A4F1A2CD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D4AF63-7CA0-4741-ADDD-5D374875E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472870-26B7-9D41-9641-82EFF95D2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44012" y="581573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</a:t>
            </a:r>
            <a:r>
              <a:rPr lang="es-ES_tradnl" sz="2400" u="sng" dirty="0">
                <a:solidFill>
                  <a:schemeClr val="accent6">
                    <a:lumMod val="75000"/>
                  </a:schemeClr>
                </a:solidFill>
              </a:rPr>
              <a:t>cuál de estas infinitas soluciones</a:t>
            </a:r>
          </a:p>
          <a:p>
            <a:r>
              <a:rPr lang="es-ES_tradnl" sz="2400" u="sng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0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3A9052-ABAC-A34A-B09C-230B44C542FB}"/>
              </a:ext>
            </a:extLst>
          </p:cNvPr>
          <p:cNvSpPr/>
          <p:nvPr/>
        </p:nvSpPr>
        <p:spPr>
          <a:xfrm>
            <a:off x="5635927" y="2272217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95AB6-2039-E54D-82FD-F4E68BED4D96}"/>
              </a:ext>
            </a:extLst>
          </p:cNvPr>
          <p:cNvSpPr/>
          <p:nvPr/>
        </p:nvSpPr>
        <p:spPr>
          <a:xfrm>
            <a:off x="2531286" y="2272217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526983-F1F8-9E4F-AAF7-5861E5A45E59}"/>
              </a:ext>
            </a:extLst>
          </p:cNvPr>
          <p:cNvSpPr/>
          <p:nvPr/>
        </p:nvSpPr>
        <p:spPr>
          <a:xfrm>
            <a:off x="3695584" y="2339174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317D3-8176-8A49-8AEB-5E25B1483CDE}"/>
              </a:ext>
            </a:extLst>
          </p:cNvPr>
          <p:cNvCxnSpPr>
            <a:endCxn id="14" idx="1"/>
          </p:cNvCxnSpPr>
          <p:nvPr/>
        </p:nvCxnSpPr>
        <p:spPr>
          <a:xfrm>
            <a:off x="2648864" y="2724625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0B001-8A00-894F-9AD9-CD0B883B15B8}"/>
              </a:ext>
            </a:extLst>
          </p:cNvPr>
          <p:cNvCxnSpPr>
            <a:cxnSpLocks/>
          </p:cNvCxnSpPr>
          <p:nvPr/>
        </p:nvCxnSpPr>
        <p:spPr>
          <a:xfrm>
            <a:off x="5526612" y="2719239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D577FE-C0B4-7D4F-B2AD-18C58D4B51FF}"/>
              </a:ext>
            </a:extLst>
          </p:cNvPr>
          <p:cNvSpPr/>
          <p:nvPr/>
        </p:nvSpPr>
        <p:spPr>
          <a:xfrm>
            <a:off x="3913736" y="2503561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827BBA-F76D-0842-82AA-FE568E12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79" y="6267237"/>
            <a:ext cx="17653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4735AC-0031-BD4D-90B7-48464AE2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52" y="6267237"/>
            <a:ext cx="1460500" cy="342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448661-016F-5E47-BC02-ADC4E81F3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01" y="1386611"/>
            <a:ext cx="1619198" cy="32037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C8F4ED-B854-9A41-9017-12AF73129FF4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 flipH="1">
            <a:off x="4614571" y="1706987"/>
            <a:ext cx="3729" cy="63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BB77440-87E9-8D44-AB0A-EFA1D3127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020" y="1814875"/>
            <a:ext cx="692150" cy="2349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D9F90D-16C9-9A41-BCC9-BFD5E05B0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691" y="3447175"/>
            <a:ext cx="254000" cy="304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B488D0-18A3-D84F-8099-DD15B2D4C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259" y="3341870"/>
            <a:ext cx="190500" cy="330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116264-57A8-1144-92DF-DDE18F947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42" y="3888766"/>
            <a:ext cx="3419495" cy="21586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A191D24-AE87-E64B-A96B-2B3C83B69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809" y="3961234"/>
            <a:ext cx="3419496" cy="2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96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827BBA-F76D-0842-82AA-FE568E12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79" y="6267237"/>
            <a:ext cx="17653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4735AC-0031-BD4D-90B7-48464AE2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52" y="6267237"/>
            <a:ext cx="1460500" cy="34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6163B3-6F75-2947-A017-6E5A729D5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48" y="1417638"/>
            <a:ext cx="7176304" cy="16996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2AC5B-EB23-6249-A203-F3DBFAC17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691" y="3447175"/>
            <a:ext cx="254000" cy="30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EE611A-DA07-1842-BCBD-2888617D2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259" y="3341870"/>
            <a:ext cx="190500" cy="330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EC892E-22D1-5042-A6C6-164ADFD3A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342" y="3888766"/>
            <a:ext cx="3419495" cy="21586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DDD96C-9E00-0B4E-B67C-E68297A86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8809" y="3961234"/>
            <a:ext cx="3419496" cy="2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8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67BF2-28C4-AF46-9735-57329CFA643A}"/>
              </a:ext>
            </a:extLst>
          </p:cNvPr>
          <p:cNvSpPr txBox="1"/>
          <p:nvPr/>
        </p:nvSpPr>
        <p:spPr>
          <a:xfrm>
            <a:off x="297712" y="606057"/>
            <a:ext cx="618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Restauración de Imágenes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8FAB6C-503F-7A4C-957E-43BA35226C95}"/>
              </a:ext>
            </a:extLst>
          </p:cNvPr>
          <p:cNvGrpSpPr/>
          <p:nvPr/>
        </p:nvGrpSpPr>
        <p:grpSpPr>
          <a:xfrm>
            <a:off x="312617" y="2679959"/>
            <a:ext cx="13741293" cy="4149708"/>
            <a:chOff x="-5094266" y="2648155"/>
            <a:chExt cx="13741293" cy="414970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A6C241-A390-5C40-B073-C3965F39AAB7}"/>
                </a:ext>
              </a:extLst>
            </p:cNvPr>
            <p:cNvGrpSpPr/>
            <p:nvPr/>
          </p:nvGrpSpPr>
          <p:grpSpPr>
            <a:xfrm>
              <a:off x="-5094266" y="4150522"/>
              <a:ext cx="13741293" cy="2647341"/>
              <a:chOff x="-4958800" y="3824845"/>
              <a:chExt cx="13741293" cy="26473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5866D27-4084-EE4D-AE07-9D0F25621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0852" y="3857092"/>
                <a:ext cx="3781641" cy="2160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A486816-79C9-C340-81EF-126F6744A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465" y="3857092"/>
                <a:ext cx="3285819" cy="2160000"/>
              </a:xfrm>
              <a:prstGeom prst="rect">
                <a:avLst/>
              </a:prstGeom>
            </p:spPr>
          </p:pic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CB2E46B2-1E2F-6F49-8FAD-267CAC5F94D3}"/>
                  </a:ext>
                </a:extLst>
              </p:cNvPr>
              <p:cNvSpPr/>
              <p:nvPr/>
            </p:nvSpPr>
            <p:spPr>
              <a:xfrm>
                <a:off x="4036820" y="4703671"/>
                <a:ext cx="744279" cy="450940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7719ED-DFC4-2046-BCF0-7A9808AC4272}"/>
                  </a:ext>
                </a:extLst>
              </p:cNvPr>
              <p:cNvSpPr/>
              <p:nvPr/>
            </p:nvSpPr>
            <p:spPr>
              <a:xfrm>
                <a:off x="1428652" y="6042012"/>
                <a:ext cx="138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rgbClr val="0070C0"/>
                    </a:solidFill>
                  </a:rPr>
                  <a:t>DEGRADADA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A158994-9796-C141-8A35-8CED09C1BB88}"/>
                  </a:ext>
                </a:extLst>
              </p:cNvPr>
              <p:cNvSpPr/>
              <p:nvPr/>
            </p:nvSpPr>
            <p:spPr>
              <a:xfrm>
                <a:off x="6178977" y="6069584"/>
                <a:ext cx="142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rgbClr val="00B050"/>
                    </a:solidFill>
                  </a:rPr>
                  <a:t>RESTAURADA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F979FE2-8517-104C-A999-BA8B2B204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58800" y="3824845"/>
                <a:ext cx="3736800" cy="2159327"/>
              </a:xfrm>
              <a:prstGeom prst="rect">
                <a:avLst/>
              </a:prstGeom>
            </p:spPr>
          </p:pic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2EC52423-6955-4641-8E3A-2E5BECF6356C}"/>
                  </a:ext>
                </a:extLst>
              </p:cNvPr>
              <p:cNvSpPr/>
              <p:nvPr/>
            </p:nvSpPr>
            <p:spPr>
              <a:xfrm>
                <a:off x="-860081" y="4703671"/>
                <a:ext cx="744279" cy="45094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E8623F6-A1FB-4D4E-859C-1480B0D50EDD}"/>
                  </a:ext>
                </a:extLst>
              </p:cNvPr>
              <p:cNvSpPr/>
              <p:nvPr/>
            </p:nvSpPr>
            <p:spPr>
              <a:xfrm>
                <a:off x="-3726356" y="6102854"/>
                <a:ext cx="1103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chemeClr val="accent6">
                        <a:lumMod val="75000"/>
                      </a:schemeClr>
                    </a:solidFill>
                  </a:rPr>
                  <a:t>ORIGINAL</a:t>
                </a:r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55158B4-4696-484E-981F-EE52A647065D}"/>
                  </a:ext>
                </a:extLst>
              </p:cNvPr>
              <p:cNvSpPr/>
              <p:nvPr/>
            </p:nvSpPr>
            <p:spPr>
              <a:xfrm>
                <a:off x="-1084002" y="4253483"/>
                <a:ext cx="11027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1400" dirty="0">
                    <a:solidFill>
                      <a:srgbClr val="0070C0"/>
                    </a:solidFill>
                  </a:rPr>
                  <a:t>Degradación</a:t>
                </a:r>
                <a:endParaRPr lang="en-US" sz="14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B83773-94DB-CB4E-A490-3A5D1CF5EBA5}"/>
                  </a:ext>
                </a:extLst>
              </p:cNvPr>
              <p:cNvSpPr/>
              <p:nvPr/>
            </p:nvSpPr>
            <p:spPr>
              <a:xfrm>
                <a:off x="3849348" y="4285472"/>
                <a:ext cx="11290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1400" dirty="0">
                    <a:solidFill>
                      <a:srgbClr val="00B050"/>
                    </a:solidFill>
                  </a:rPr>
                  <a:t>Restauración</a:t>
                </a:r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7F9AB77-79B9-5247-8554-D972B5121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09189" y="3941257"/>
                <a:ext cx="304800" cy="3175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190C124-1A25-D840-B2CB-C65C8D902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076" y="3955272"/>
                <a:ext cx="368300" cy="3302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919D13E-5320-BF43-B0C8-119FA26D4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4601" y="3898122"/>
                <a:ext cx="304800" cy="444500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72DB8-6C17-0345-9BA5-6960F247B699}"/>
                </a:ext>
              </a:extLst>
            </p:cNvPr>
            <p:cNvSpPr/>
            <p:nvPr/>
          </p:nvSpPr>
          <p:spPr>
            <a:xfrm>
              <a:off x="-1246588" y="2648155"/>
              <a:ext cx="35654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dirty="0">
                  <a:solidFill>
                    <a:srgbClr val="0070C0"/>
                  </a:solidFill>
                </a:rPr>
                <a:t>La degradación es un proceso que puede ser modelado. En este ejemplo la imagen degradada se produce por un movimiento horizontal de la cámara.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B3421C-FEF3-7241-BB95-4CAB88C775D2}"/>
                </a:ext>
              </a:extLst>
            </p:cNvPr>
            <p:cNvSpPr/>
            <p:nvPr/>
          </p:nvSpPr>
          <p:spPr>
            <a:xfrm>
              <a:off x="3716911" y="2648156"/>
              <a:ext cx="35654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dirty="0">
                  <a:solidFill>
                    <a:srgbClr val="00B050"/>
                  </a:solidFill>
                </a:rPr>
                <a:t>La restauración puede llevarse a cabo a partir de la imagen degradada y el conocimiento del modelo de degradación. Obviamente, no se conoce la imagen original.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D40E02F-29DC-B34F-A0AB-A9C601C51659}"/>
              </a:ext>
            </a:extLst>
          </p:cNvPr>
          <p:cNvSpPr/>
          <p:nvPr/>
        </p:nvSpPr>
        <p:spPr>
          <a:xfrm>
            <a:off x="0" y="1892595"/>
            <a:ext cx="3413051" cy="2094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5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0116 L -0.59601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870B8-AEA4-6A4E-98AB-4F6F10924DFF}"/>
              </a:ext>
            </a:extLst>
          </p:cNvPr>
          <p:cNvGrpSpPr/>
          <p:nvPr/>
        </p:nvGrpSpPr>
        <p:grpSpPr>
          <a:xfrm>
            <a:off x="322997" y="3393471"/>
            <a:ext cx="6425447" cy="461665"/>
            <a:chOff x="322997" y="3393471"/>
            <a:chExt cx="6425447" cy="4616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60146C-E359-D245-82D5-B208AFC6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4058" y="3452853"/>
              <a:ext cx="571500" cy="3429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14806F-A9C7-0740-9B80-922DA6795A02}"/>
                </a:ext>
              </a:extLst>
            </p:cNvPr>
            <p:cNvGrpSpPr/>
            <p:nvPr/>
          </p:nvGrpSpPr>
          <p:grpSpPr>
            <a:xfrm>
              <a:off x="322997" y="3393471"/>
              <a:ext cx="6425447" cy="461665"/>
              <a:chOff x="322997" y="3393471"/>
              <a:chExt cx="6425447" cy="46166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74EDAD-5E21-3A44-A940-1A086C70A4B7}"/>
                  </a:ext>
                </a:extLst>
              </p:cNvPr>
              <p:cNvSpPr/>
              <p:nvPr/>
            </p:nvSpPr>
            <p:spPr>
              <a:xfrm>
                <a:off x="322997" y="3393471"/>
                <a:ext cx="51599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2400" dirty="0"/>
                  <a:t>Vamos a asumir que            es conocido: </a:t>
                </a:r>
                <a:endParaRPr lang="en-US" sz="2400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99839FE-6CD5-EB48-9CC0-16625EE5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8444" y="3441278"/>
                <a:ext cx="1270000" cy="342900"/>
              </a:xfrm>
              <a:prstGeom prst="rect">
                <a:avLst/>
              </a:prstGeom>
            </p:spPr>
          </p:pic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89C8B-EA7A-274C-9C74-06D29508219D}"/>
              </a:ext>
            </a:extLst>
          </p:cNvPr>
          <p:cNvSpPr/>
          <p:nvPr/>
        </p:nvSpPr>
        <p:spPr>
          <a:xfrm>
            <a:off x="322997" y="6054163"/>
            <a:ext cx="5525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La solución es simple usando álgebra lineal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3C4DD1-2DEE-C442-9DCB-FCFD1FD97FA7}"/>
              </a:ext>
            </a:extLst>
          </p:cNvPr>
          <p:cNvSpPr/>
          <p:nvPr/>
        </p:nvSpPr>
        <p:spPr>
          <a:xfrm>
            <a:off x="1875934" y="2076800"/>
            <a:ext cx="5611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</a:rPr>
              <a:t>Tenemos 100 ecuaciones con 99 incógnitas.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8AADFC-0FEC-0E48-A8FB-D2DF59E36F00}"/>
              </a:ext>
            </a:extLst>
          </p:cNvPr>
          <p:cNvSpPr/>
          <p:nvPr/>
        </p:nvSpPr>
        <p:spPr>
          <a:xfrm>
            <a:off x="1556070" y="4728041"/>
            <a:ext cx="6251135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</a:rPr>
              <a:t>Ahora tenemos 99 ecuaciones con 99 incógnitas.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501857-FE7F-824F-9D60-E8A6C4C413BC}"/>
              </a:ext>
            </a:extLst>
          </p:cNvPr>
          <p:cNvGrpSpPr/>
          <p:nvPr/>
        </p:nvGrpSpPr>
        <p:grpSpPr>
          <a:xfrm>
            <a:off x="983848" y="1417638"/>
            <a:ext cx="7176304" cy="2011362"/>
            <a:chOff x="983848" y="1417638"/>
            <a:chExt cx="7176304" cy="20113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6163B3-6F75-2947-A017-6E5A729D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848" y="1417638"/>
              <a:ext cx="7176304" cy="16996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F61FFA-63E3-1C4F-9DD5-C962F8A27E65}"/>
                </a:ext>
              </a:extLst>
            </p:cNvPr>
            <p:cNvSpPr txBox="1"/>
            <p:nvPr/>
          </p:nvSpPr>
          <p:spPr>
            <a:xfrm>
              <a:off x="4896091" y="312122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9F7C95-4AAD-8E4F-AFDC-CBE62366659B}"/>
              </a:ext>
            </a:extLst>
          </p:cNvPr>
          <p:cNvGrpSpPr/>
          <p:nvPr/>
        </p:nvGrpSpPr>
        <p:grpSpPr>
          <a:xfrm>
            <a:off x="983849" y="4078330"/>
            <a:ext cx="7176304" cy="2028857"/>
            <a:chOff x="983849" y="4078330"/>
            <a:chExt cx="7176304" cy="2028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CF01D0-B7BB-E241-8C1C-BB721F76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849" y="4078330"/>
              <a:ext cx="7176304" cy="172614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65ED99-AF25-D841-A084-8E1A9915E93B}"/>
                </a:ext>
              </a:extLst>
            </p:cNvPr>
            <p:cNvSpPr txBox="1"/>
            <p:nvPr/>
          </p:nvSpPr>
          <p:spPr>
            <a:xfrm>
              <a:off x="4953966" y="5799410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0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7" grpId="1" animBg="1"/>
      <p:bldP spid="18" grpId="0" animBg="1"/>
      <p:bldP spid="1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870B8-AEA4-6A4E-98AB-4F6F10924DFF}"/>
              </a:ext>
            </a:extLst>
          </p:cNvPr>
          <p:cNvGrpSpPr/>
          <p:nvPr/>
        </p:nvGrpSpPr>
        <p:grpSpPr>
          <a:xfrm>
            <a:off x="322997" y="3393471"/>
            <a:ext cx="6425447" cy="461665"/>
            <a:chOff x="322997" y="3393471"/>
            <a:chExt cx="6425447" cy="4616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60146C-E359-D245-82D5-B208AFC6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4058" y="3452853"/>
              <a:ext cx="571500" cy="3429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14806F-A9C7-0740-9B80-922DA6795A02}"/>
                </a:ext>
              </a:extLst>
            </p:cNvPr>
            <p:cNvGrpSpPr/>
            <p:nvPr/>
          </p:nvGrpSpPr>
          <p:grpSpPr>
            <a:xfrm>
              <a:off x="322997" y="3393471"/>
              <a:ext cx="6425447" cy="461665"/>
              <a:chOff x="322997" y="3393471"/>
              <a:chExt cx="6425447" cy="46166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74EDAD-5E21-3A44-A940-1A086C70A4B7}"/>
                  </a:ext>
                </a:extLst>
              </p:cNvPr>
              <p:cNvSpPr/>
              <p:nvPr/>
            </p:nvSpPr>
            <p:spPr>
              <a:xfrm>
                <a:off x="322997" y="3393471"/>
                <a:ext cx="51599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2400" dirty="0"/>
                  <a:t>Vamos a asumir que            es conocido: </a:t>
                </a:r>
                <a:endParaRPr lang="en-US" sz="2400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99839FE-6CD5-EB48-9CC0-16625EE5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8444" y="3441278"/>
                <a:ext cx="1270000" cy="342900"/>
              </a:xfrm>
              <a:prstGeom prst="rect">
                <a:avLst/>
              </a:prstGeom>
            </p:spPr>
          </p:pic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89C8B-EA7A-274C-9C74-06D29508219D}"/>
              </a:ext>
            </a:extLst>
          </p:cNvPr>
          <p:cNvSpPr/>
          <p:nvPr/>
        </p:nvSpPr>
        <p:spPr>
          <a:xfrm>
            <a:off x="322997" y="6054163"/>
            <a:ext cx="5525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La solución es simple usando álgebra lineal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501857-FE7F-824F-9D60-E8A6C4C413BC}"/>
              </a:ext>
            </a:extLst>
          </p:cNvPr>
          <p:cNvGrpSpPr/>
          <p:nvPr/>
        </p:nvGrpSpPr>
        <p:grpSpPr>
          <a:xfrm>
            <a:off x="983848" y="1417638"/>
            <a:ext cx="7176304" cy="2011362"/>
            <a:chOff x="983848" y="1417638"/>
            <a:chExt cx="7176304" cy="20113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6163B3-6F75-2947-A017-6E5A729D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848" y="1417638"/>
              <a:ext cx="7176304" cy="16996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F61FFA-63E3-1C4F-9DD5-C962F8A27E65}"/>
                </a:ext>
              </a:extLst>
            </p:cNvPr>
            <p:cNvSpPr txBox="1"/>
            <p:nvPr/>
          </p:nvSpPr>
          <p:spPr>
            <a:xfrm>
              <a:off x="4896091" y="312122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9F7C95-4AAD-8E4F-AFDC-CBE62366659B}"/>
              </a:ext>
            </a:extLst>
          </p:cNvPr>
          <p:cNvGrpSpPr/>
          <p:nvPr/>
        </p:nvGrpSpPr>
        <p:grpSpPr>
          <a:xfrm>
            <a:off x="983849" y="4078330"/>
            <a:ext cx="7176304" cy="2028857"/>
            <a:chOff x="983849" y="4078330"/>
            <a:chExt cx="7176304" cy="2028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CF01D0-B7BB-E241-8C1C-BB721F76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849" y="4078330"/>
              <a:ext cx="7176304" cy="172614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65ED99-AF25-D841-A084-8E1A9915E93B}"/>
                </a:ext>
              </a:extLst>
            </p:cNvPr>
            <p:cNvSpPr txBox="1"/>
            <p:nvPr/>
          </p:nvSpPr>
          <p:spPr>
            <a:xfrm>
              <a:off x="4953966" y="5799410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97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324 L 0 -0.38912 " pathEditMode="relative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89C8B-EA7A-274C-9C74-06D29508219D}"/>
              </a:ext>
            </a:extLst>
          </p:cNvPr>
          <p:cNvSpPr/>
          <p:nvPr/>
        </p:nvSpPr>
        <p:spPr>
          <a:xfrm>
            <a:off x="322997" y="3912845"/>
            <a:ext cx="5525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La solución es simple usando álgebra lineal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0E4381-2F38-BB45-9595-2DB88F7673DC}"/>
              </a:ext>
            </a:extLst>
          </p:cNvPr>
          <p:cNvGrpSpPr/>
          <p:nvPr/>
        </p:nvGrpSpPr>
        <p:grpSpPr>
          <a:xfrm>
            <a:off x="983849" y="1410530"/>
            <a:ext cx="7176304" cy="2026489"/>
            <a:chOff x="983849" y="1937012"/>
            <a:chExt cx="7176304" cy="20264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CF01D0-B7BB-E241-8C1C-BB721F76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849" y="1937012"/>
              <a:ext cx="7176304" cy="172614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6F70F4-E0D4-8B48-AA80-D4FC5946D094}"/>
                </a:ext>
              </a:extLst>
            </p:cNvPr>
            <p:cNvSpPr txBox="1"/>
            <p:nvPr/>
          </p:nvSpPr>
          <p:spPr>
            <a:xfrm>
              <a:off x="4988688" y="3655724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549A7-9805-8A4C-A056-0819F2B47123}"/>
              </a:ext>
            </a:extLst>
          </p:cNvPr>
          <p:cNvGrpSpPr/>
          <p:nvPr/>
        </p:nvGrpSpPr>
        <p:grpSpPr>
          <a:xfrm>
            <a:off x="983849" y="4719227"/>
            <a:ext cx="15743299" cy="2003696"/>
            <a:chOff x="983849" y="4719227"/>
            <a:chExt cx="15743299" cy="200369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71D2CE3-84E9-6B42-8A2D-B9E4969E2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849" y="4732667"/>
              <a:ext cx="7083705" cy="16523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5CFEE5-47A8-9F44-AF7C-A2DEBE797E78}"/>
                </a:ext>
              </a:extLst>
            </p:cNvPr>
            <p:cNvSpPr txBox="1"/>
            <p:nvPr/>
          </p:nvSpPr>
          <p:spPr>
            <a:xfrm>
              <a:off x="4165666" y="6415146"/>
              <a:ext cx="6286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99x99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6ED079-A8B6-1542-B464-9ED0B030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1069" y="4719227"/>
              <a:ext cx="7306079" cy="1695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93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0116 L -0.9184 -0.0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38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0124655-580C-A94D-994D-102AD72DE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42" y="3888766"/>
            <a:ext cx="3419495" cy="21586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C25595-7F60-4949-91F7-57BF24F2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809" y="3961234"/>
            <a:ext cx="3419496" cy="21283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3A9052-ABAC-A34A-B09C-230B44C542FB}"/>
              </a:ext>
            </a:extLst>
          </p:cNvPr>
          <p:cNvSpPr/>
          <p:nvPr/>
        </p:nvSpPr>
        <p:spPr>
          <a:xfrm>
            <a:off x="5635927" y="2272217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95AB6-2039-E54D-82FD-F4E68BED4D96}"/>
              </a:ext>
            </a:extLst>
          </p:cNvPr>
          <p:cNvSpPr/>
          <p:nvPr/>
        </p:nvSpPr>
        <p:spPr>
          <a:xfrm>
            <a:off x="2531286" y="2272217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526983-F1F8-9E4F-AAF7-5861E5A45E59}"/>
              </a:ext>
            </a:extLst>
          </p:cNvPr>
          <p:cNvSpPr/>
          <p:nvPr/>
        </p:nvSpPr>
        <p:spPr>
          <a:xfrm>
            <a:off x="3695584" y="2339174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317D3-8176-8A49-8AEB-5E25B1483CDE}"/>
              </a:ext>
            </a:extLst>
          </p:cNvPr>
          <p:cNvCxnSpPr>
            <a:endCxn id="14" idx="1"/>
          </p:cNvCxnSpPr>
          <p:nvPr/>
        </p:nvCxnSpPr>
        <p:spPr>
          <a:xfrm>
            <a:off x="2648864" y="2724625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0B001-8A00-894F-9AD9-CD0B883B15B8}"/>
              </a:ext>
            </a:extLst>
          </p:cNvPr>
          <p:cNvCxnSpPr>
            <a:cxnSpLocks/>
          </p:cNvCxnSpPr>
          <p:nvPr/>
        </p:nvCxnSpPr>
        <p:spPr>
          <a:xfrm>
            <a:off x="5526612" y="2719239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D577FE-C0B4-7D4F-B2AD-18C58D4B51FF}"/>
              </a:ext>
            </a:extLst>
          </p:cNvPr>
          <p:cNvSpPr/>
          <p:nvPr/>
        </p:nvSpPr>
        <p:spPr>
          <a:xfrm>
            <a:off x="3884240" y="2503561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827BBA-F76D-0842-82AA-FE568E12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579" y="6267237"/>
            <a:ext cx="17653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4735AC-0031-BD4D-90B7-48464AE20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52" y="6267237"/>
            <a:ext cx="1460500" cy="342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448661-016F-5E47-BC02-ADC4E81F3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701" y="1386611"/>
            <a:ext cx="1619198" cy="32037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C8F4ED-B854-9A41-9017-12AF73129FF4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 flipH="1">
            <a:off x="4614571" y="1706987"/>
            <a:ext cx="3729" cy="63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BB77440-87E9-8D44-AB0A-EFA1D3127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020" y="1814875"/>
            <a:ext cx="692150" cy="2349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D9F90D-16C9-9A41-BCC9-BFD5E05B0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4691" y="3447175"/>
            <a:ext cx="254000" cy="304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B488D0-18A3-D84F-8099-DD15B2D4C9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4259" y="3341870"/>
            <a:ext cx="190500" cy="330200"/>
          </a:xfrm>
          <a:prstGeom prst="rect">
            <a:avLst/>
          </a:prstGeom>
        </p:spPr>
      </p:pic>
      <p:sp>
        <p:nvSpPr>
          <p:cNvPr id="2" name="Sun 1">
            <a:extLst>
              <a:ext uri="{FF2B5EF4-FFF2-40B4-BE49-F238E27FC236}">
                <a16:creationId xmlns:a16="http://schemas.microsoft.com/office/drawing/2014/main" id="{E6DD1682-56F3-4441-AEC8-CE2DCE83757E}"/>
              </a:ext>
            </a:extLst>
          </p:cNvPr>
          <p:cNvSpPr/>
          <p:nvPr/>
        </p:nvSpPr>
        <p:spPr>
          <a:xfrm>
            <a:off x="3593583" y="4834105"/>
            <a:ext cx="174228" cy="208345"/>
          </a:xfrm>
          <a:prstGeom prst="sun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075C-2855-5C40-9006-1F5CD72666A7}"/>
              </a:ext>
            </a:extLst>
          </p:cNvPr>
          <p:cNvSpPr txBox="1"/>
          <p:nvPr/>
        </p:nvSpPr>
        <p:spPr>
          <a:xfrm>
            <a:off x="3796701" y="4207909"/>
            <a:ext cx="15773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Valor </a:t>
            </a:r>
            <a:r>
              <a:rPr lang="en-US" dirty="0" err="1"/>
              <a:t>conocido</a:t>
            </a:r>
            <a:endParaRPr lang="en-US" dirty="0"/>
          </a:p>
          <a:p>
            <a:r>
              <a:rPr lang="en-US" dirty="0"/>
              <a:t>Ideal: 10</a:t>
            </a:r>
          </a:p>
          <a:p>
            <a:endParaRPr lang="en-US" dirty="0"/>
          </a:p>
          <a:p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5ED47-78BA-104E-9525-1E5C744ED0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1487" y="5610350"/>
            <a:ext cx="515823" cy="153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3DE32-0B2A-8646-A9DF-E3C4B91967C0}"/>
              </a:ext>
            </a:extLst>
          </p:cNvPr>
          <p:cNvSpPr txBox="1"/>
          <p:nvPr/>
        </p:nvSpPr>
        <p:spPr>
          <a:xfrm>
            <a:off x="4425521" y="5502132"/>
            <a:ext cx="115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 </a:t>
            </a:r>
          </a:p>
          <a:p>
            <a:r>
              <a:rPr lang="en-US" dirty="0"/>
              <a:t>10.1</a:t>
            </a:r>
          </a:p>
          <a:p>
            <a:r>
              <a:rPr lang="en-US" dirty="0"/>
              <a:t>10.5, etc.?</a:t>
            </a:r>
          </a:p>
        </p:txBody>
      </p:sp>
    </p:spTree>
    <p:extLst>
      <p:ext uri="{BB962C8B-B14F-4D97-AF65-F5344CB8AC3E}">
        <p14:creationId xmlns:p14="http://schemas.microsoft.com/office/powerpoint/2010/main" val="3697121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C47164B-8997-3C42-B80A-73D069C8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93" y="1153641"/>
            <a:ext cx="2458719" cy="16043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DF542E-6442-874A-BAB9-F65F785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0" y="1060858"/>
            <a:ext cx="2807654" cy="17898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26571-A306-364F-8FD6-79F392FB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73" y="1156992"/>
            <a:ext cx="2429826" cy="1597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25FB02-9A0F-DA42-BAA5-7A707061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112332"/>
            <a:ext cx="2458719" cy="1579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EBAED1-9FE0-6D43-BB02-3E41E0E98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20" y="4009901"/>
            <a:ext cx="2807654" cy="1803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D8C49-B51D-0048-A438-C2A4DF5DC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572" y="4100904"/>
            <a:ext cx="2429827" cy="16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4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3A9052-ABAC-A34A-B09C-230B44C542FB}"/>
              </a:ext>
            </a:extLst>
          </p:cNvPr>
          <p:cNvSpPr/>
          <p:nvPr/>
        </p:nvSpPr>
        <p:spPr>
          <a:xfrm>
            <a:off x="3561841" y="2303244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95AB6-2039-E54D-82FD-F4E68BED4D96}"/>
              </a:ext>
            </a:extLst>
          </p:cNvPr>
          <p:cNvSpPr/>
          <p:nvPr/>
        </p:nvSpPr>
        <p:spPr>
          <a:xfrm>
            <a:off x="457200" y="2303244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526983-F1F8-9E4F-AAF7-5861E5A45E59}"/>
              </a:ext>
            </a:extLst>
          </p:cNvPr>
          <p:cNvSpPr/>
          <p:nvPr/>
        </p:nvSpPr>
        <p:spPr>
          <a:xfrm>
            <a:off x="1636246" y="2370201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317D3-8176-8A49-8AEB-5E25B1483CDE}"/>
              </a:ext>
            </a:extLst>
          </p:cNvPr>
          <p:cNvCxnSpPr>
            <a:endCxn id="14" idx="1"/>
          </p:cNvCxnSpPr>
          <p:nvPr/>
        </p:nvCxnSpPr>
        <p:spPr>
          <a:xfrm>
            <a:off x="589526" y="2755652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0B001-8A00-894F-9AD9-CD0B883B15B8}"/>
              </a:ext>
            </a:extLst>
          </p:cNvPr>
          <p:cNvCxnSpPr>
            <a:cxnSpLocks/>
          </p:cNvCxnSpPr>
          <p:nvPr/>
        </p:nvCxnSpPr>
        <p:spPr>
          <a:xfrm>
            <a:off x="3452526" y="2750266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D577FE-C0B4-7D4F-B2AD-18C58D4B51FF}"/>
              </a:ext>
            </a:extLst>
          </p:cNvPr>
          <p:cNvSpPr/>
          <p:nvPr/>
        </p:nvSpPr>
        <p:spPr>
          <a:xfrm>
            <a:off x="1869146" y="2534588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448661-016F-5E47-BC02-ADC4E81F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15" y="1417638"/>
            <a:ext cx="1619198" cy="32037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C8F4ED-B854-9A41-9017-12AF73129FF4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>
            <a:off x="2544214" y="1738014"/>
            <a:ext cx="11019" cy="63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BB77440-87E9-8D44-AB0A-EFA1D312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4" y="1845902"/>
            <a:ext cx="692150" cy="234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FB0E2-75CA-9842-ADE8-2A407F03A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44" y="3460407"/>
            <a:ext cx="2429826" cy="171910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493A511-15D3-7D44-B826-99460CF9202A}"/>
              </a:ext>
            </a:extLst>
          </p:cNvPr>
          <p:cNvSpPr/>
          <p:nvPr/>
        </p:nvSpPr>
        <p:spPr>
          <a:xfrm>
            <a:off x="6947857" y="2303244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8AD738B-E86B-7441-A219-A3818F6855AF}"/>
              </a:ext>
            </a:extLst>
          </p:cNvPr>
          <p:cNvSpPr/>
          <p:nvPr/>
        </p:nvSpPr>
        <p:spPr>
          <a:xfrm>
            <a:off x="5072526" y="2379730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8D2409-DE12-8B41-AA56-4BA64E1204D5}"/>
              </a:ext>
            </a:extLst>
          </p:cNvPr>
          <p:cNvSpPr/>
          <p:nvPr/>
        </p:nvSpPr>
        <p:spPr>
          <a:xfrm>
            <a:off x="5226714" y="2558803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4D658-2964-F643-A373-C18BF478E960}"/>
              </a:ext>
            </a:extLst>
          </p:cNvPr>
          <p:cNvCxnSpPr/>
          <p:nvPr/>
        </p:nvCxnSpPr>
        <p:spPr>
          <a:xfrm>
            <a:off x="6910499" y="2758858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47D0DFD-B60B-ED4D-B364-A880C4961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555" y="3539253"/>
            <a:ext cx="2630906" cy="15832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45B277E-CBA7-034C-AA20-DC0054614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30" y="3520445"/>
            <a:ext cx="2292197" cy="15990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DFC2C9-1362-3941-901A-871EDEA6B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476" y="2867674"/>
            <a:ext cx="190500" cy="444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9EB9F54-ACA9-D54B-A453-5F5C1FE157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2788" y="2916324"/>
            <a:ext cx="254000" cy="304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049FE0F-E27B-5D41-B4D0-797457967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335" y="2903624"/>
            <a:ext cx="190500" cy="3302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BCC0C1C-BCE7-1C42-91A4-33BB564B0F0A}"/>
              </a:ext>
            </a:extLst>
          </p:cNvPr>
          <p:cNvSpPr/>
          <p:nvPr/>
        </p:nvSpPr>
        <p:spPr>
          <a:xfrm>
            <a:off x="217130" y="5736505"/>
            <a:ext cx="828117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Se observa que un pequeño error en la estimación de uno de los </a:t>
            </a:r>
          </a:p>
          <a:p>
            <a:r>
              <a:rPr lang="es-ES_tradnl" sz="2400" dirty="0"/>
              <a:t>valores de </a:t>
            </a:r>
            <a:r>
              <a:rPr lang="es-ES_tradn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sz="2400" dirty="0"/>
              <a:t>  genera fuertes oscilaciones!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8444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</p:txBody>
      </p:sp>
    </p:spTree>
    <p:extLst>
      <p:ext uri="{BB962C8B-B14F-4D97-AF65-F5344CB8AC3E}">
        <p14:creationId xmlns:p14="http://schemas.microsoft.com/office/powerpoint/2010/main" val="40090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04" y="5020805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97" y="5809122"/>
            <a:ext cx="1473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9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                                                           2)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04" y="5020805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97" y="5809122"/>
            <a:ext cx="14732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98D84-D607-2C4C-AB2A-9ABD9518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763" y="5770535"/>
            <a:ext cx="3238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25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DF542E-6442-874A-BAB9-F65F785C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70" y="1060858"/>
            <a:ext cx="2807654" cy="17898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347DD7-17D6-9744-9A60-359805B50F5E}"/>
              </a:ext>
            </a:extLst>
          </p:cNvPr>
          <p:cNvSpPr/>
          <p:nvPr/>
        </p:nvSpPr>
        <p:spPr>
          <a:xfrm>
            <a:off x="778934" y="2833803"/>
            <a:ext cx="1703919" cy="7899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47164B-8997-3C42-B80A-73D069C8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93" y="1153641"/>
            <a:ext cx="2458719" cy="16043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26571-A306-364F-8FD6-79F392FB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73" y="1156992"/>
            <a:ext cx="2429826" cy="1597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25FB02-9A0F-DA42-BAA5-7A707061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112332"/>
            <a:ext cx="2458719" cy="1579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EBAED1-9FE0-6D43-BB02-3E41E0E98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20" y="4009901"/>
            <a:ext cx="2807654" cy="1803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D8C49-B51D-0048-A438-C2A4DF5DC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572" y="4100904"/>
            <a:ext cx="2429827" cy="1621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37F31A-C019-7242-8ADF-A8B132A59D2C}"/>
              </a:ext>
            </a:extLst>
          </p:cNvPr>
          <p:cNvSpPr txBox="1"/>
          <p:nvPr/>
        </p:nvSpPr>
        <p:spPr>
          <a:xfrm>
            <a:off x="1091381" y="303816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100.2497                                        100.3743                                          100.7472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EA862-5196-614C-816A-E266C14EF331}"/>
              </a:ext>
            </a:extLst>
          </p:cNvPr>
          <p:cNvSpPr txBox="1"/>
          <p:nvPr/>
        </p:nvSpPr>
        <p:spPr>
          <a:xfrm>
            <a:off x="1091381" y="581381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100.2547                                        100.2547                                          102.2252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717E1-C91F-6B42-A8D0-2903A9968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02" y="273611"/>
            <a:ext cx="622300" cy="546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A100C-7687-8E44-84CB-C89B4E0AD7FD}"/>
              </a:ext>
            </a:extLst>
          </p:cNvPr>
          <p:cNvSpPr/>
          <p:nvPr/>
        </p:nvSpPr>
        <p:spPr>
          <a:xfrm>
            <a:off x="101299" y="223495"/>
            <a:ext cx="9157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La norma           es una buena métrica del rizado 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8732D-CC41-084C-87A2-A7B12515803A}"/>
              </a:ext>
            </a:extLst>
          </p:cNvPr>
          <p:cNvSpPr/>
          <p:nvPr/>
        </p:nvSpPr>
        <p:spPr>
          <a:xfrm>
            <a:off x="2082246" y="3498505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mínimo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6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9A502B-0590-B14D-B724-F75EB60AC2DD}"/>
              </a:ext>
            </a:extLst>
          </p:cNvPr>
          <p:cNvSpPr/>
          <p:nvPr/>
        </p:nvSpPr>
        <p:spPr>
          <a:xfrm>
            <a:off x="3625012" y="318391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E0A1AE-DD47-4F44-92E1-0E01D3C1AA25}"/>
              </a:ext>
            </a:extLst>
          </p:cNvPr>
          <p:cNvSpPr/>
          <p:nvPr/>
        </p:nvSpPr>
        <p:spPr>
          <a:xfrm>
            <a:off x="7011910" y="3169004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51E03-B392-ED4C-A510-C8B29C978A61}"/>
              </a:ext>
            </a:extLst>
          </p:cNvPr>
          <p:cNvSpPr/>
          <p:nvPr/>
        </p:nvSpPr>
        <p:spPr>
          <a:xfrm>
            <a:off x="520371" y="318391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23A5E-072D-9E4C-9BFC-A26E1506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2" y="3860503"/>
            <a:ext cx="304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2B201-66D7-D849-9E94-EDBE1FC0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37" y="3863913"/>
            <a:ext cx="3683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A318A-C1F7-ED4A-9613-A64C3740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77" y="3781497"/>
            <a:ext cx="304800" cy="444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C7B071-06D1-8845-A9FC-8D4327F65B8A}"/>
              </a:ext>
            </a:extLst>
          </p:cNvPr>
          <p:cNvSpPr/>
          <p:nvPr/>
        </p:nvSpPr>
        <p:spPr>
          <a:xfrm>
            <a:off x="1684669" y="3250876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4B4D0-5E8B-E046-9AD0-9ED847F47AB8}"/>
              </a:ext>
            </a:extLst>
          </p:cNvPr>
          <p:cNvSpPr/>
          <p:nvPr/>
        </p:nvSpPr>
        <p:spPr>
          <a:xfrm>
            <a:off x="1860267" y="3424563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C821CA-0440-F249-9144-D3F3AE5B86AA}"/>
              </a:ext>
            </a:extLst>
          </p:cNvPr>
          <p:cNvCxnSpPr>
            <a:endCxn id="2" idx="1"/>
          </p:cNvCxnSpPr>
          <p:nvPr/>
        </p:nvCxnSpPr>
        <p:spPr>
          <a:xfrm>
            <a:off x="637949" y="3636327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9037EC-7E5A-3742-84F8-3FF58DC79BC4}"/>
              </a:ext>
            </a:extLst>
          </p:cNvPr>
          <p:cNvSpPr/>
          <p:nvPr/>
        </p:nvSpPr>
        <p:spPr>
          <a:xfrm>
            <a:off x="5136579" y="3245490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856B08-E2DD-074E-A284-B527D67C5AB6}"/>
              </a:ext>
            </a:extLst>
          </p:cNvPr>
          <p:cNvCxnSpPr>
            <a:cxnSpLocks/>
          </p:cNvCxnSpPr>
          <p:nvPr/>
        </p:nvCxnSpPr>
        <p:spPr>
          <a:xfrm>
            <a:off x="3515697" y="3630941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8B0D3-845B-E144-A8F0-CDB3525CAC36}"/>
              </a:ext>
            </a:extLst>
          </p:cNvPr>
          <p:cNvSpPr/>
          <p:nvPr/>
        </p:nvSpPr>
        <p:spPr>
          <a:xfrm>
            <a:off x="5290767" y="3424563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B9F6C7-D987-8747-8EEB-EA1AD32371EE}"/>
              </a:ext>
            </a:extLst>
          </p:cNvPr>
          <p:cNvCxnSpPr/>
          <p:nvPr/>
        </p:nvCxnSpPr>
        <p:spPr>
          <a:xfrm>
            <a:off x="6974552" y="3624618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44A4AB-5E07-F348-8C81-DB10D020C9C2}"/>
              </a:ext>
            </a:extLst>
          </p:cNvPr>
          <p:cNvSpPr txBox="1"/>
          <p:nvPr/>
        </p:nvSpPr>
        <p:spPr>
          <a:xfrm>
            <a:off x="297712" y="606057"/>
            <a:ext cx="618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Restauración de Imágenes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407125-6C4C-FE4B-8200-A4242318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84" y="4444870"/>
            <a:ext cx="2429386" cy="13876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E8CD4D-8EB7-B144-B155-665FAD4A7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339" y="4444870"/>
            <a:ext cx="2110862" cy="13876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EAD970-1F2E-B641-88CA-105630C63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4" y="4445087"/>
            <a:ext cx="2400579" cy="13871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5199C41-ACAF-5542-8C80-8A83E90F4E23}"/>
              </a:ext>
            </a:extLst>
          </p:cNvPr>
          <p:cNvGrpSpPr/>
          <p:nvPr/>
        </p:nvGrpSpPr>
        <p:grpSpPr>
          <a:xfrm>
            <a:off x="1677724" y="1885641"/>
            <a:ext cx="1837973" cy="1365235"/>
            <a:chOff x="1677724" y="1885641"/>
            <a:chExt cx="1837973" cy="136523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C68A20B-29B5-3241-AA35-B78D8C54DFF8}"/>
                </a:ext>
              </a:extLst>
            </p:cNvPr>
            <p:cNvSpPr/>
            <p:nvPr/>
          </p:nvSpPr>
          <p:spPr>
            <a:xfrm>
              <a:off x="1677724" y="1885641"/>
              <a:ext cx="1837973" cy="78167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2225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60760C-D655-D743-A89B-75D523862CBB}"/>
                </a:ext>
              </a:extLst>
            </p:cNvPr>
            <p:cNvSpPr/>
            <p:nvPr/>
          </p:nvSpPr>
          <p:spPr>
            <a:xfrm>
              <a:off x="1895852" y="1921099"/>
              <a:ext cx="14714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Modelo de</a:t>
              </a:r>
            </a:p>
            <a:p>
              <a:r>
                <a:rPr lang="es-ES_tradnl" sz="2000" dirty="0"/>
                <a:t>degradación</a:t>
              </a:r>
              <a:endParaRPr lang="en-US" sz="20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9DB600-5A57-034D-9B2F-9C657CF12CE2}"/>
                </a:ext>
              </a:extLst>
            </p:cNvPr>
            <p:cNvCxnSpPr>
              <a:stCxn id="33" idx="2"/>
              <a:endCxn id="2" idx="0"/>
            </p:cNvCxnSpPr>
            <p:nvPr/>
          </p:nvCxnSpPr>
          <p:spPr>
            <a:xfrm>
              <a:off x="2596711" y="2667314"/>
              <a:ext cx="0" cy="58356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A556C22-52E9-3F41-8FD7-29074C528EED}"/>
              </a:ext>
            </a:extLst>
          </p:cNvPr>
          <p:cNvCxnSpPr>
            <a:stCxn id="33" idx="3"/>
            <a:endCxn id="21" idx="0"/>
          </p:cNvCxnSpPr>
          <p:nvPr/>
        </p:nvCxnSpPr>
        <p:spPr>
          <a:xfrm>
            <a:off x="3515697" y="2276478"/>
            <a:ext cx="2539869" cy="96901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51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                                                           2)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04" y="5020805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97" y="5809122"/>
            <a:ext cx="14732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47725-81E2-CB40-8036-0CD42101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305" y="5796422"/>
            <a:ext cx="2133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9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5233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Formulación del problema: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57EF8D-78BB-3E44-8EB0-89569DD8175E}"/>
              </a:ext>
            </a:extLst>
          </p:cNvPr>
          <p:cNvGrpSpPr/>
          <p:nvPr/>
        </p:nvGrpSpPr>
        <p:grpSpPr>
          <a:xfrm>
            <a:off x="292596" y="1896575"/>
            <a:ext cx="7750739" cy="1910348"/>
            <a:chOff x="292596" y="1896575"/>
            <a:chExt cx="7750739" cy="1910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986CC4-28B0-7D49-BBA8-DE6C7C475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19"/>
            <a:stretch/>
          </p:blipFill>
          <p:spPr>
            <a:xfrm>
              <a:off x="2015069" y="1896575"/>
              <a:ext cx="6028266" cy="19103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43FAB7-BB3C-C044-869C-0238206C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596" y="2512420"/>
              <a:ext cx="1603937" cy="68740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BDD3AC-B242-4943-82DC-21FA53E546D2}"/>
              </a:ext>
            </a:extLst>
          </p:cNvPr>
          <p:cNvGrpSpPr/>
          <p:nvPr/>
        </p:nvGrpSpPr>
        <p:grpSpPr>
          <a:xfrm>
            <a:off x="327079" y="770719"/>
            <a:ext cx="8786701" cy="2492990"/>
            <a:chOff x="327079" y="770719"/>
            <a:chExt cx="8786701" cy="24929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981F64-02E0-2B49-8551-E64EF3E95C75}"/>
                </a:ext>
              </a:extLst>
            </p:cNvPr>
            <p:cNvSpPr/>
            <p:nvPr/>
          </p:nvSpPr>
          <p:spPr>
            <a:xfrm>
              <a:off x="327079" y="770719"/>
              <a:ext cx="8786701" cy="2492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arenR"/>
              </a:pPr>
              <a:r>
                <a:rPr lang="es-ES_tradnl" sz="2400" dirty="0"/>
                <a:t>Se tiene una señal         de M elementos que ha sido producida</a:t>
              </a:r>
            </a:p>
            <a:p>
              <a:r>
                <a:rPr lang="es-ES_tradnl" sz="2400" dirty="0"/>
                <a:t>por un proceso de degradación de la señal      de la siguiente manera:</a:t>
              </a:r>
            </a:p>
            <a:p>
              <a:endParaRPr lang="es-ES_tradnl" sz="2400" dirty="0"/>
            </a:p>
            <a:p>
              <a:endParaRPr lang="es-ES_tradnl" sz="2400" dirty="0"/>
            </a:p>
            <a:p>
              <a:endParaRPr lang="es-ES_tradnl" sz="2400" dirty="0"/>
            </a:p>
            <a:p>
              <a:r>
                <a:rPr lang="es-ES_tradnl" sz="2400" dirty="0"/>
                <a:t>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4A00BE-8B61-3940-8C9E-327D7ED60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4356" y="1007024"/>
              <a:ext cx="254000" cy="304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EC4105-2340-CA4C-89C1-51429DE3E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0725" y="1347756"/>
              <a:ext cx="190500" cy="330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A14C9-5066-C343-967F-EDB1F09056F7}"/>
              </a:ext>
            </a:extLst>
          </p:cNvPr>
          <p:cNvGrpSpPr/>
          <p:nvPr/>
        </p:nvGrpSpPr>
        <p:grpSpPr>
          <a:xfrm>
            <a:off x="344012" y="3815966"/>
            <a:ext cx="8667244" cy="2954655"/>
            <a:chOff x="344012" y="3815966"/>
            <a:chExt cx="8667244" cy="29546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006565-A5FB-1E48-8F03-1670D3387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6758" y="5814304"/>
              <a:ext cx="190500" cy="4445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A7099A-3E7B-DA4D-99F0-C1B0E94A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9531" y="5921987"/>
              <a:ext cx="190500" cy="330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2285ED-3A3E-3947-8D6F-7BBE76081383}"/>
                </a:ext>
              </a:extLst>
            </p:cNvPr>
            <p:cNvGrpSpPr/>
            <p:nvPr/>
          </p:nvGrpSpPr>
          <p:grpSpPr>
            <a:xfrm>
              <a:off x="344012" y="3815966"/>
              <a:ext cx="8667244" cy="2954655"/>
              <a:chOff x="344012" y="3815966"/>
              <a:chExt cx="8667244" cy="29546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EAAB1F-82D9-2D4D-AADC-639BD1B28E13}"/>
                  </a:ext>
                </a:extLst>
              </p:cNvPr>
              <p:cNvSpPr/>
              <p:nvPr/>
            </p:nvSpPr>
            <p:spPr>
              <a:xfrm>
                <a:off x="344012" y="3815966"/>
                <a:ext cx="8667244" cy="295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sz="2400" dirty="0"/>
                  <a:t>2) Se debe encontrar la señal original a partir de       y de </a:t>
                </a:r>
                <a:r>
                  <a:rPr lang="es-ES_tradnl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</a:t>
                </a:r>
                <a:r>
                  <a:rPr lang="es-ES_tradnl" sz="2400" dirty="0"/>
                  <a:t>  usando</a:t>
                </a:r>
              </a:p>
              <a:p>
                <a:r>
                  <a:rPr lang="es-ES_tradnl" sz="2400" dirty="0"/>
                  <a:t>un algoritmo de optimización planteado de la siguiente manera: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                                       sujeto a 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La estimación de       es      .</a:t>
                </a:r>
              </a:p>
              <a:p>
                <a:endParaRPr lang="es-ES_tradnl" sz="24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195D063-2938-7845-8347-43632E187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5691" y="5114386"/>
                <a:ext cx="1473200" cy="5334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1C47725-81E2-CB40-8036-0CD421013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297" y="5104124"/>
                <a:ext cx="2133600" cy="5461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6730661-79BB-B646-B564-58B1ADFAF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0889" y="4088895"/>
                <a:ext cx="254000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88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557AD4-D1C9-F44B-8589-82D3C145E6C0}"/>
              </a:ext>
            </a:extLst>
          </p:cNvPr>
          <p:cNvGrpSpPr/>
          <p:nvPr/>
        </p:nvGrpSpPr>
        <p:grpSpPr>
          <a:xfrm>
            <a:off x="1975095" y="5768270"/>
            <a:ext cx="5049160" cy="580964"/>
            <a:chOff x="1975095" y="5768270"/>
            <a:chExt cx="5049160" cy="580964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E9AE8FC-2038-5D45-B7F8-AC23EA5E3AF7}"/>
                </a:ext>
              </a:extLst>
            </p:cNvPr>
            <p:cNvSpPr/>
            <p:nvPr/>
          </p:nvSpPr>
          <p:spPr>
            <a:xfrm rot="5400000">
              <a:off x="4425127" y="3318238"/>
              <a:ext cx="149095" cy="504916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B3CF08-F21B-FC4C-9688-B57E3D9C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9689" y="6019034"/>
              <a:ext cx="368300" cy="33020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677989" y="6096303"/>
            <a:ext cx="1843774" cy="49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no depende de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dirty="0"/>
              <a:t>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520975" y="2901804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77480D7-9E9F-DD48-ADEF-A5A1E84DA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823409"/>
            <a:ext cx="8343900" cy="977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BB1126-9977-DD4D-B9D6-5B34349B2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967" y="5017899"/>
            <a:ext cx="7531100" cy="6731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670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787 L -0.85521 -0.00787 " pathEditMode="relative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A916BE-9F61-FF4A-94AC-AB530D76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6" y="1051870"/>
            <a:ext cx="2133600" cy="5461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266705" y="1870930"/>
            <a:ext cx="345132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Solución para una fila de la imagen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6" y="2328342"/>
            <a:ext cx="8001769" cy="195937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Para un movimiento horizontal de la imagen, las señales son vectores-fila, es necesario entonces calcular la transpuesta: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819FF-BEDD-604B-9D91-411EBDDC2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5" y="5762458"/>
            <a:ext cx="3987800" cy="5461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FEB9DA-6FE4-134D-9F4A-6A0300489F01}"/>
              </a:ext>
            </a:extLst>
          </p:cNvPr>
          <p:cNvGrpSpPr/>
          <p:nvPr/>
        </p:nvGrpSpPr>
        <p:grpSpPr>
          <a:xfrm>
            <a:off x="4464691" y="5609226"/>
            <a:ext cx="6209147" cy="923330"/>
            <a:chOff x="4464691" y="5609226"/>
            <a:chExt cx="6209147" cy="923330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392D90A-DD73-0C42-AFB1-3D624658FBDE}"/>
                </a:ext>
              </a:extLst>
            </p:cNvPr>
            <p:cNvSpPr/>
            <p:nvPr/>
          </p:nvSpPr>
          <p:spPr>
            <a:xfrm>
              <a:off x="4464691" y="5839986"/>
              <a:ext cx="570935" cy="3910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7FE364-976C-1444-BF86-20CB47F3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6767" y="5762458"/>
              <a:ext cx="1955800" cy="444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70DC-2970-A447-AC74-8BFD6DD28F02}"/>
                </a:ext>
              </a:extLst>
            </p:cNvPr>
            <p:cNvSpPr/>
            <p:nvPr/>
          </p:nvSpPr>
          <p:spPr>
            <a:xfrm>
              <a:off x="7614162" y="5609226"/>
              <a:ext cx="30596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/>
                <a:t>Solución para</a:t>
              </a:r>
            </a:p>
            <a:p>
              <a:r>
                <a:rPr lang="es-ES_tradnl" dirty="0"/>
                <a:t> toda la </a:t>
              </a:r>
            </a:p>
            <a:p>
              <a:r>
                <a:rPr lang="es-ES_tradnl" dirty="0"/>
                <a:t>imagen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8B92C36-9940-6D41-AEC7-CD7047228534}"/>
                </a:ext>
              </a:extLst>
            </p:cNvPr>
            <p:cNvSpPr/>
            <p:nvPr/>
          </p:nvSpPr>
          <p:spPr>
            <a:xfrm>
              <a:off x="5288457" y="5609226"/>
              <a:ext cx="2246876" cy="876241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(2/2)</a:t>
            </a:r>
            <a:endParaRPr lang="en-US" sz="3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E52B11-D56C-5448-8005-4B2A648730ED}"/>
              </a:ext>
            </a:extLst>
          </p:cNvPr>
          <p:cNvGrpSpPr/>
          <p:nvPr/>
        </p:nvGrpSpPr>
        <p:grpSpPr>
          <a:xfrm>
            <a:off x="278905" y="2710010"/>
            <a:ext cx="7531100" cy="1331335"/>
            <a:chOff x="1147967" y="5017899"/>
            <a:chExt cx="7531100" cy="133133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8645FD-88ED-EE4E-891C-59075CBB3DFD}"/>
                </a:ext>
              </a:extLst>
            </p:cNvPr>
            <p:cNvGrpSpPr/>
            <p:nvPr/>
          </p:nvGrpSpPr>
          <p:grpSpPr>
            <a:xfrm>
              <a:off x="1975095" y="5768270"/>
              <a:ext cx="5049160" cy="580964"/>
              <a:chOff x="1975095" y="5768270"/>
              <a:chExt cx="5049160" cy="580964"/>
            </a:xfrm>
          </p:grpSpPr>
          <p:sp>
            <p:nvSpPr>
              <p:cNvPr id="30" name="Right Brace 29">
                <a:extLst>
                  <a:ext uri="{FF2B5EF4-FFF2-40B4-BE49-F238E27FC236}">
                    <a16:creationId xmlns:a16="http://schemas.microsoft.com/office/drawing/2014/main" id="{FD86D5AC-177E-6D49-BD9D-A7E4A89C39C6}"/>
                  </a:ext>
                </a:extLst>
              </p:cNvPr>
              <p:cNvSpPr/>
              <p:nvPr/>
            </p:nvSpPr>
            <p:spPr>
              <a:xfrm rot="5400000">
                <a:off x="4425127" y="3318238"/>
                <a:ext cx="149095" cy="5049160"/>
              </a:xfrm>
              <a:prstGeom prst="righ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C52EC48-E7D7-E546-906E-CCBE32522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9689" y="6019034"/>
                <a:ext cx="368300" cy="33020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6B51DA5-F528-1A4E-A6AB-0F10CCE83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7967" y="5017899"/>
              <a:ext cx="75311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23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A904-263E-564C-A89D-6141FF3D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201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Ejemplo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Foto tomada desde un vehículo en movimiento horizontal</a:t>
            </a:r>
          </a:p>
        </p:txBody>
      </p:sp>
    </p:spTree>
    <p:extLst>
      <p:ext uri="{BB962C8B-B14F-4D97-AF65-F5344CB8AC3E}">
        <p14:creationId xmlns:p14="http://schemas.microsoft.com/office/powerpoint/2010/main" val="426667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85D0FF-FC43-044B-95C1-4E6621FD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77">
            <a:off x="-1459025" y="401115"/>
            <a:ext cx="10483511" cy="22729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94D74A5-FA91-534B-9A57-C033BE63EB7D}"/>
              </a:ext>
            </a:extLst>
          </p:cNvPr>
          <p:cNvGrpSpPr/>
          <p:nvPr/>
        </p:nvGrpSpPr>
        <p:grpSpPr>
          <a:xfrm>
            <a:off x="-138223" y="1871330"/>
            <a:ext cx="3580809" cy="3075733"/>
            <a:chOff x="-138223" y="1871330"/>
            <a:chExt cx="3580809" cy="3075733"/>
          </a:xfrm>
        </p:grpSpPr>
        <p:pic>
          <p:nvPicPr>
            <p:cNvPr id="1026" name="Picture 2" descr="Street View photos come from two sources, Google and our contributors.">
              <a:extLst>
                <a:ext uri="{FF2B5EF4-FFF2-40B4-BE49-F238E27FC236}">
                  <a16:creationId xmlns:a16="http://schemas.microsoft.com/office/drawing/2014/main" id="{CBF35B84-DCE9-AB4B-BA30-3DCB40222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223" y="2674089"/>
              <a:ext cx="3580809" cy="2272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1636A21-B180-F34F-BD63-0299EC581B09}"/>
                </a:ext>
              </a:extLst>
            </p:cNvPr>
            <p:cNvCxnSpPr/>
            <p:nvPr/>
          </p:nvCxnSpPr>
          <p:spPr>
            <a:xfrm flipH="1" flipV="1">
              <a:off x="744279" y="1871330"/>
              <a:ext cx="563526" cy="92503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1A03E3-6FC9-BF4B-B632-FBAC83032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4130" y="2105247"/>
              <a:ext cx="552893" cy="691116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814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185 L 0.58403 0.1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15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297712" y="606057"/>
            <a:ext cx="85485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/>
              <a:t>Restauración de Imágenes en Movimiento Uniforme Horizontal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350289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348798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350289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2" y="417948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37" y="418289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77" y="410047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356985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374354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395530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356446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394991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374354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394359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84" y="476384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339" y="476384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4" y="4764064"/>
            <a:ext cx="2400579" cy="138718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08E454-9072-7A47-A915-465BCD61729F}"/>
              </a:ext>
            </a:extLst>
          </p:cNvPr>
          <p:cNvSpPr/>
          <p:nvPr/>
        </p:nvSpPr>
        <p:spPr>
          <a:xfrm>
            <a:off x="1677724" y="2204618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222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20C1F4-32E1-5A4B-968F-EF905520CADD}"/>
              </a:ext>
            </a:extLst>
          </p:cNvPr>
          <p:cNvSpPr/>
          <p:nvPr/>
        </p:nvSpPr>
        <p:spPr>
          <a:xfrm>
            <a:off x="1895852" y="2240076"/>
            <a:ext cx="14714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Modelo de</a:t>
            </a:r>
          </a:p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3E9E0B-7A97-694D-A72D-5E0859F0CFF8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2596711" y="2986291"/>
            <a:ext cx="0" cy="58356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0C87BDF-225A-4440-9AB5-CD5C3DEA4339}"/>
              </a:ext>
            </a:extLst>
          </p:cNvPr>
          <p:cNvCxnSpPr>
            <a:stCxn id="21" idx="3"/>
            <a:endCxn id="14" idx="0"/>
          </p:cNvCxnSpPr>
          <p:nvPr/>
        </p:nvCxnSpPr>
        <p:spPr>
          <a:xfrm>
            <a:off x="3515697" y="2595455"/>
            <a:ext cx="2539869" cy="96901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5106789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5092229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5087754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C754C85-5F3E-FB4D-BC91-FF3569315F69}"/>
              </a:ext>
            </a:extLst>
          </p:cNvPr>
          <p:cNvSpPr/>
          <p:nvPr/>
        </p:nvSpPr>
        <p:spPr>
          <a:xfrm>
            <a:off x="299630" y="2186305"/>
            <a:ext cx="12186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Modelación </a:t>
            </a:r>
          </a:p>
          <a:p>
            <a:pPr algn="ctr"/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línea por</a:t>
            </a:r>
          </a:p>
          <a:p>
            <a:pPr algn="ctr"/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línea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01E3-B966-954F-B5A3-1AE2C0A6A86A}"/>
              </a:ext>
            </a:extLst>
          </p:cNvPr>
          <p:cNvGrpSpPr/>
          <p:nvPr/>
        </p:nvGrpSpPr>
        <p:grpSpPr>
          <a:xfrm>
            <a:off x="936084" y="6210336"/>
            <a:ext cx="6815641" cy="444500"/>
            <a:chOff x="936084" y="6210336"/>
            <a:chExt cx="6815641" cy="4445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0267D1E-7052-2448-8F36-E8C30F58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1225" y="6210336"/>
              <a:ext cx="190500" cy="4445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E0BECEB-11B2-524C-A54C-8788A3E8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27537" y="6258986"/>
              <a:ext cx="254000" cy="304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44470E6-EB19-264F-BC1C-223DDE768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6084" y="6246286"/>
              <a:ext cx="1905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57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FBB9A7C-FBA2-BA46-882D-FD3CEFE0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3607968"/>
            <a:ext cx="2401771" cy="1750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76FA26-0BD7-0D4F-9E1F-BAD66B96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3703398"/>
            <a:ext cx="2109828" cy="18503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39FC11-B282-F545-ABBE-AF276885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470" y="3583627"/>
            <a:ext cx="2400579" cy="185033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8E281-E572-CD4C-8214-DA19EB25B8E3}"/>
              </a:ext>
            </a:extLst>
          </p:cNvPr>
          <p:cNvCxnSpPr>
            <a:cxnSpLocks/>
          </p:cNvCxnSpPr>
          <p:nvPr/>
        </p:nvCxnSpPr>
        <p:spPr>
          <a:xfrm>
            <a:off x="103554" y="5440314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B39D037-EE61-B34B-8567-243284AC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63" y="5553728"/>
            <a:ext cx="240210" cy="1623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07AC7-9CD3-4441-8787-65DC4F935073}"/>
              </a:ext>
            </a:extLst>
          </p:cNvPr>
          <p:cNvCxnSpPr>
            <a:cxnSpLocks/>
          </p:cNvCxnSpPr>
          <p:nvPr/>
        </p:nvCxnSpPr>
        <p:spPr>
          <a:xfrm>
            <a:off x="6323797" y="5433957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52B8CB2-E2A8-864D-85CF-D8E1341C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436" y="5547371"/>
            <a:ext cx="240210" cy="162304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8FB26A-C20E-0448-B7D8-1F29F4CEEEEE}"/>
              </a:ext>
            </a:extLst>
          </p:cNvPr>
          <p:cNvCxnSpPr>
            <a:cxnSpLocks/>
          </p:cNvCxnSpPr>
          <p:nvPr/>
        </p:nvCxnSpPr>
        <p:spPr>
          <a:xfrm>
            <a:off x="3290339" y="5436641"/>
            <a:ext cx="210982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2EE8AF2-660B-094E-9DE2-E6A88972D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99" y="5553728"/>
            <a:ext cx="201257" cy="162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75968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74477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75968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32" y="143627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237" y="143968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777" y="135726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82664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100033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121209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82125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120670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100033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120038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084" y="202063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0339" y="202063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4" y="2020854"/>
            <a:ext cx="2400579" cy="138718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2363576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2349016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2344541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505" y="3467126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7812" y="3515776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421" y="3503076"/>
            <a:ext cx="190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297712" y="606057"/>
            <a:ext cx="85485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/>
              <a:t>Modelación de una línea degradada Movimiento Uniforme Horizontal</a:t>
            </a:r>
          </a:p>
          <a:p>
            <a:endParaRPr lang="es-ES_tradnl" sz="4400" dirty="0"/>
          </a:p>
          <a:p>
            <a:r>
              <a:rPr lang="es-ES_tradnl" sz="2000" dirty="0"/>
              <a:t>Para un movimiento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pixeles, se podría pensar que un pixel en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sz="2000" dirty="0"/>
              <a:t> es el promedio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 contiguos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sz="20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DF7DC-11DF-094E-81AF-0AAA1FF3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84" y="3991491"/>
            <a:ext cx="6096000" cy="4699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C42878C-3DB2-FD43-BA46-2D60828E73B6}"/>
              </a:ext>
            </a:extLst>
          </p:cNvPr>
          <p:cNvSpPr/>
          <p:nvPr/>
        </p:nvSpPr>
        <p:spPr>
          <a:xfrm rot="5400000">
            <a:off x="4489359" y="2663710"/>
            <a:ext cx="165280" cy="4476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AD1B66-729A-384A-8734-D88601DB0D2C}"/>
              </a:ext>
            </a:extLst>
          </p:cNvPr>
          <p:cNvSpPr/>
          <p:nvPr/>
        </p:nvSpPr>
        <p:spPr>
          <a:xfrm>
            <a:off x="4052087" y="5157670"/>
            <a:ext cx="99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pixeles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41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1489</Words>
  <Application>Microsoft Macintosh PowerPoint</Application>
  <PresentationFormat>On-screen Show (4:3)</PresentationFormat>
  <Paragraphs>514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Ejemplo  Foto tomada desde un vehículo en movimiento horizontal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 ejemplo muy simple</vt:lpstr>
      <vt:lpstr>Un ejemplo muy simple</vt:lpstr>
      <vt:lpstr>Un ejemplo muy simple</vt:lpstr>
      <vt:lpstr>Un ejemplo muy simple</vt:lpstr>
      <vt:lpstr>Un ejemplo muy simple</vt:lpstr>
      <vt:lpstr>Un ejemplo muy simple</vt:lpstr>
      <vt:lpstr>PowerPoint Presentation</vt:lpstr>
      <vt:lpstr>Un ejemplo muy 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21</cp:revision>
  <dcterms:created xsi:type="dcterms:W3CDTF">2020-10-19T18:56:00Z</dcterms:created>
  <dcterms:modified xsi:type="dcterms:W3CDTF">2021-10-25T21:14:34Z</dcterms:modified>
</cp:coreProperties>
</file>